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5"/>
  </p:notesMasterIdLst>
  <p:sldIdLst>
    <p:sldId id="272" r:id="rId2"/>
    <p:sldId id="273" r:id="rId3"/>
    <p:sldId id="256" r:id="rId4"/>
    <p:sldId id="257" r:id="rId5"/>
    <p:sldId id="275" r:id="rId6"/>
    <p:sldId id="274" r:id="rId7"/>
    <p:sldId id="276" r:id="rId8"/>
    <p:sldId id="277" r:id="rId9"/>
    <p:sldId id="278" r:id="rId10"/>
    <p:sldId id="258" r:id="rId11"/>
    <p:sldId id="259" r:id="rId12"/>
    <p:sldId id="279" r:id="rId13"/>
    <p:sldId id="280" r:id="rId14"/>
    <p:sldId id="281" r:id="rId15"/>
    <p:sldId id="282" r:id="rId16"/>
    <p:sldId id="283" r:id="rId17"/>
    <p:sldId id="284" r:id="rId18"/>
    <p:sldId id="285" r:id="rId19"/>
    <p:sldId id="286" r:id="rId20"/>
    <p:sldId id="287" r:id="rId21"/>
    <p:sldId id="263" r:id="rId22"/>
    <p:sldId id="288" r:id="rId23"/>
    <p:sldId id="264" r:id="rId24"/>
    <p:sldId id="301" r:id="rId25"/>
    <p:sldId id="290" r:id="rId26"/>
    <p:sldId id="265" r:id="rId27"/>
    <p:sldId id="291" r:id="rId28"/>
    <p:sldId id="266" r:id="rId29"/>
    <p:sldId id="292" r:id="rId30"/>
    <p:sldId id="293" r:id="rId31"/>
    <p:sldId id="267" r:id="rId32"/>
    <p:sldId id="294" r:id="rId33"/>
    <p:sldId id="268" r:id="rId34"/>
    <p:sldId id="295" r:id="rId35"/>
    <p:sldId id="269" r:id="rId36"/>
    <p:sldId id="296" r:id="rId37"/>
    <p:sldId id="297" r:id="rId38"/>
    <p:sldId id="298" r:id="rId39"/>
    <p:sldId id="270" r:id="rId40"/>
    <p:sldId id="271" r:id="rId41"/>
    <p:sldId id="261" r:id="rId42"/>
    <p:sldId id="262" r:id="rId43"/>
    <p:sldId id="300" r:id="rId44"/>
    <p:sldId id="299" r:id="rId45"/>
    <p:sldId id="302" r:id="rId46"/>
    <p:sldId id="303" r:id="rId47"/>
    <p:sldId id="304" r:id="rId48"/>
    <p:sldId id="305" r:id="rId49"/>
    <p:sldId id="306" r:id="rId50"/>
    <p:sldId id="307" r:id="rId51"/>
    <p:sldId id="309" r:id="rId52"/>
    <p:sldId id="308" r:id="rId53"/>
    <p:sldId id="310" r:id="rId54"/>
    <p:sldId id="311" r:id="rId55"/>
    <p:sldId id="312" r:id="rId56"/>
    <p:sldId id="313" r:id="rId57"/>
    <p:sldId id="314" r:id="rId58"/>
    <p:sldId id="315" r:id="rId59"/>
    <p:sldId id="316" r:id="rId60"/>
    <p:sldId id="317" r:id="rId61"/>
    <p:sldId id="318" r:id="rId62"/>
    <p:sldId id="319" r:id="rId63"/>
    <p:sldId id="320" r:id="rId6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EC20E35-A176-4012-BC5E-935CFFF8708E}" styleName="中度样式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中度样式 3 - 强调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248" autoAdjust="0"/>
  </p:normalViewPr>
  <p:slideViewPr>
    <p:cSldViewPr>
      <p:cViewPr varScale="1">
        <p:scale>
          <a:sx n="57" d="100"/>
          <a:sy n="57" d="100"/>
        </p:scale>
        <p:origin x="-15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EA4C30-7F51-4834-8D8A-DE9CAC7885FA}" type="datetimeFigureOut">
              <a:rPr lang="zh-CN" altLang="en-US" smtClean="0"/>
              <a:pPr/>
              <a:t>2012-10-21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E52897-D3EC-4C3D-BA56-FACBB720FD4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10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21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28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41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42</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7E52897-D3EC-4C3D-BA56-FACBB720FD45}" type="slidenum">
              <a:rPr lang="zh-CN" altLang="en-US" smtClean="0"/>
              <a:pPr/>
              <a:t>61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8192BBB9-EDB8-4A60-8C52-1163CC0D3EA9}" type="datetimeFigureOut">
              <a:rPr lang="zh-CN" altLang="en-US" smtClean="0"/>
              <a:pPr/>
              <a:t>2012-10-21</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7879CAC4-91E8-4F71-98E6-64C690A68C2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8192BBB9-EDB8-4A60-8C52-1163CC0D3EA9}" type="datetimeFigureOut">
              <a:rPr lang="zh-CN" altLang="en-US" smtClean="0"/>
              <a:pPr/>
              <a:t>2012-10-21</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8192BBB9-EDB8-4A60-8C52-1163CC0D3EA9}" type="datetimeFigureOut">
              <a:rPr lang="zh-CN" altLang="en-US" smtClean="0"/>
              <a:pPr/>
              <a:t>2012-10-21</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7879CAC4-91E8-4F71-98E6-64C690A68C2C}"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8192BBB9-EDB8-4A60-8C52-1163CC0D3EA9}" type="datetimeFigureOut">
              <a:rPr lang="zh-CN" altLang="en-US" smtClean="0"/>
              <a:pPr/>
              <a:t>2012-10-21</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7879CAC4-91E8-4F71-98E6-64C690A68C2C}"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8192BBB9-EDB8-4A60-8C52-1163CC0D3EA9}" type="datetimeFigureOut">
              <a:rPr lang="zh-CN" altLang="en-US" smtClean="0"/>
              <a:pPr/>
              <a:t>2012-10-21</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79CAC4-91E8-4F71-98E6-64C690A68C2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37038;&#31665;fuy@hzxjhs.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3568" y="908720"/>
            <a:ext cx="7772400" cy="936103"/>
          </a:xfrm>
        </p:spPr>
        <p:txBody>
          <a:bodyPr>
            <a:noAutofit/>
          </a:bodyPr>
          <a:lstStyle/>
          <a:p>
            <a:r>
              <a:rPr lang="zh-CN" altLang="en-US" sz="4800" dirty="0">
                <a:latin typeface="黑体" pitchFamily="2" charset="-122"/>
                <a:ea typeface="黑体" pitchFamily="2" charset="-122"/>
              </a:rPr>
              <a:t>高</a:t>
            </a:r>
            <a:r>
              <a:rPr lang="zh-CN" altLang="en-US" sz="4800" dirty="0" smtClean="0">
                <a:latin typeface="黑体" pitchFamily="2" charset="-122"/>
                <a:ea typeface="黑体" pitchFamily="2" charset="-122"/>
              </a:rPr>
              <a:t>三语文复习的有效性探究</a:t>
            </a:r>
            <a:endParaRPr lang="zh-CN" altLang="en-US" sz="4800" dirty="0">
              <a:latin typeface="黑体" pitchFamily="2" charset="-122"/>
              <a:ea typeface="黑体" pitchFamily="2" charset="-122"/>
            </a:endParaRPr>
          </a:p>
        </p:txBody>
      </p:sp>
      <p:sp>
        <p:nvSpPr>
          <p:cNvPr id="3" name="副标题 2"/>
          <p:cNvSpPr>
            <a:spLocks noGrp="1"/>
          </p:cNvSpPr>
          <p:nvPr>
            <p:ph type="subTitle" idx="1"/>
          </p:nvPr>
        </p:nvSpPr>
        <p:spPr>
          <a:xfrm>
            <a:off x="1619672" y="2276872"/>
            <a:ext cx="6408712" cy="2952328"/>
          </a:xfrm>
        </p:spPr>
        <p:txBody>
          <a:bodyPr>
            <a:normAutofit/>
          </a:bodyPr>
          <a:lstStyle/>
          <a:p>
            <a:endParaRPr lang="en-US" altLang="zh-CN" dirty="0" smtClean="0"/>
          </a:p>
          <a:p>
            <a:r>
              <a:rPr lang="zh-CN" altLang="en-US" sz="3600" dirty="0" smtClean="0">
                <a:solidFill>
                  <a:srgbClr val="0070C0"/>
                </a:solidFill>
                <a:latin typeface="楷体_GB2312" pitchFamily="49" charset="-122"/>
                <a:ea typeface="楷体_GB2312" pitchFamily="49" charset="-122"/>
              </a:rPr>
              <a:t>杭州</a:t>
            </a:r>
            <a:r>
              <a:rPr lang="zh-CN" altLang="en-US" sz="3600" dirty="0" smtClean="0">
                <a:solidFill>
                  <a:srgbClr val="0070C0"/>
                </a:solidFill>
                <a:latin typeface="楷体_GB2312" pitchFamily="49" charset="-122"/>
                <a:ea typeface="楷体_GB2312" pitchFamily="49" charset="-122"/>
              </a:rPr>
              <a:t>学军中学</a:t>
            </a:r>
            <a:r>
              <a:rPr lang="en-US" sz="3600" dirty="0" smtClean="0">
                <a:solidFill>
                  <a:srgbClr val="0070C0"/>
                </a:solidFill>
                <a:latin typeface="楷体_GB2312" pitchFamily="49" charset="-122"/>
                <a:ea typeface="楷体_GB2312" pitchFamily="49" charset="-122"/>
              </a:rPr>
              <a:t>  </a:t>
            </a:r>
            <a:r>
              <a:rPr lang="zh-CN" altLang="en-US" sz="3600" dirty="0" smtClean="0">
                <a:solidFill>
                  <a:srgbClr val="0070C0"/>
                </a:solidFill>
                <a:latin typeface="楷体_GB2312" pitchFamily="49" charset="-122"/>
                <a:ea typeface="楷体_GB2312" pitchFamily="49" charset="-122"/>
              </a:rPr>
              <a:t>傅</a:t>
            </a:r>
            <a:r>
              <a:rPr lang="en-US" sz="3600" dirty="0" smtClean="0">
                <a:solidFill>
                  <a:srgbClr val="0070C0"/>
                </a:solidFill>
                <a:latin typeface="楷体_GB2312" pitchFamily="49" charset="-122"/>
                <a:ea typeface="楷体_GB2312" pitchFamily="49" charset="-122"/>
              </a:rPr>
              <a:t>  </a:t>
            </a:r>
            <a:r>
              <a:rPr lang="zh-CN" altLang="en-US" sz="3600" dirty="0" smtClean="0">
                <a:solidFill>
                  <a:srgbClr val="0070C0"/>
                </a:solidFill>
                <a:latin typeface="楷体_GB2312" pitchFamily="49" charset="-122"/>
                <a:ea typeface="楷体_GB2312" pitchFamily="49" charset="-122"/>
              </a:rPr>
              <a:t>岩</a:t>
            </a:r>
            <a:endParaRPr lang="en-US" altLang="zh-CN" sz="3600" dirty="0" smtClean="0">
              <a:solidFill>
                <a:srgbClr val="0070C0"/>
              </a:solidFill>
              <a:latin typeface="楷体_GB2312" pitchFamily="49" charset="-122"/>
              <a:ea typeface="楷体_GB2312" pitchFamily="49" charset="-122"/>
            </a:endParaRPr>
          </a:p>
          <a:p>
            <a:endParaRPr lang="en-US" altLang="zh-CN" dirty="0" smtClean="0">
              <a:solidFill>
                <a:srgbClr val="0070C0"/>
              </a:solidFill>
            </a:endParaRPr>
          </a:p>
          <a:p>
            <a:endParaRPr lang="en-US" altLang="zh-CN" dirty="0" smtClean="0">
              <a:solidFill>
                <a:srgbClr val="0070C0"/>
              </a:solidFill>
            </a:endParaRPr>
          </a:p>
          <a:p>
            <a:r>
              <a:rPr lang="zh-CN" altLang="en-US" dirty="0" smtClean="0">
                <a:solidFill>
                  <a:srgbClr val="0070C0"/>
                </a:solidFill>
              </a:rPr>
              <a:t>联系电话：</a:t>
            </a:r>
            <a:r>
              <a:rPr lang="en-US" dirty="0" smtClean="0">
                <a:solidFill>
                  <a:srgbClr val="0070C0"/>
                </a:solidFill>
              </a:rPr>
              <a:t>13093720668 QQ295717490 </a:t>
            </a:r>
            <a:r>
              <a:rPr lang="en-US" u="sng" dirty="0" err="1" smtClean="0">
                <a:solidFill>
                  <a:srgbClr val="0070C0"/>
                </a:solidFill>
                <a:hlinkClick r:id="rId2"/>
              </a:rPr>
              <a:t>邮箱fuy@hzxjhs.com</a:t>
            </a:r>
            <a:endParaRPr lang="zh-CN" altLang="en-US" dirty="0" smtClean="0">
              <a:solidFill>
                <a:srgbClr val="0070C0"/>
              </a:solidFill>
            </a:endParaRP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slide(fromBottom)">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slide(fromBottom)">
                                      <p:cBhvr>
                                        <p:cTn id="18"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0" y="116632"/>
          <a:ext cx="9144000" cy="6635481"/>
        </p:xfrm>
        <a:graphic>
          <a:graphicData uri="http://schemas.openxmlformats.org/drawingml/2006/table">
            <a:tbl>
              <a:tblPr firstRow="1" bandRow="1">
                <a:tableStyleId>{2A488322-F2BA-4B5B-9748-0D474271808F}</a:tableStyleId>
              </a:tblPr>
              <a:tblGrid>
                <a:gridCol w="683568"/>
                <a:gridCol w="3191155"/>
                <a:gridCol w="553261"/>
                <a:gridCol w="2664296"/>
                <a:gridCol w="2051720"/>
              </a:tblGrid>
              <a:tr h="1269415">
                <a:tc>
                  <a:txBody>
                    <a:bodyPr/>
                    <a:lstStyle/>
                    <a:p>
                      <a:pPr algn="ctr">
                        <a:spcAft>
                          <a:spcPts val="0"/>
                        </a:spcAft>
                      </a:pPr>
                      <a:r>
                        <a:rPr lang="zh-CN" sz="2800" kern="100" dirty="0">
                          <a:solidFill>
                            <a:schemeClr val="tx1"/>
                          </a:solidFill>
                          <a:latin typeface="Times New Roman"/>
                          <a:ea typeface="楷体_GB2312"/>
                          <a:cs typeface="Times New Roman"/>
                        </a:rPr>
                        <a:t>时 间</a:t>
                      </a:r>
                      <a:endParaRPr lang="zh-CN" sz="2800" kern="100" dirty="0">
                        <a:solidFill>
                          <a:schemeClr val="tx1"/>
                        </a:solidFill>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kern="100" dirty="0">
                          <a:solidFill>
                            <a:schemeClr val="tx1"/>
                          </a:solidFill>
                          <a:latin typeface="Times New Roman"/>
                          <a:ea typeface="楷体_GB2312"/>
                          <a:cs typeface="Times New Roman"/>
                        </a:rPr>
                        <a:t>专题教学要求任务</a:t>
                      </a:r>
                      <a:endParaRPr lang="zh-CN" sz="2800" kern="100" dirty="0">
                        <a:solidFill>
                          <a:schemeClr val="tx1"/>
                        </a:solidFill>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kern="100" dirty="0" smtClean="0">
                          <a:solidFill>
                            <a:schemeClr val="tx1"/>
                          </a:solidFill>
                          <a:latin typeface="Times New Roman"/>
                          <a:ea typeface="楷体_GB2312"/>
                          <a:cs typeface="Times New Roman"/>
                        </a:rPr>
                        <a:t>课</a:t>
                      </a:r>
                      <a:endParaRPr lang="en-US" altLang="zh-CN" sz="2800" kern="100" dirty="0" smtClean="0">
                        <a:solidFill>
                          <a:schemeClr val="tx1"/>
                        </a:solidFill>
                        <a:latin typeface="Times New Roman"/>
                        <a:ea typeface="楷体_GB2312"/>
                        <a:cs typeface="Times New Roman"/>
                      </a:endParaRPr>
                    </a:p>
                    <a:p>
                      <a:pPr algn="ctr">
                        <a:spcAft>
                          <a:spcPts val="0"/>
                        </a:spcAft>
                      </a:pPr>
                      <a:r>
                        <a:rPr lang="zh-CN" sz="2800" kern="100" dirty="0" smtClean="0">
                          <a:solidFill>
                            <a:schemeClr val="tx1"/>
                          </a:solidFill>
                          <a:latin typeface="Times New Roman"/>
                          <a:ea typeface="楷体_GB2312"/>
                          <a:cs typeface="Times New Roman"/>
                        </a:rPr>
                        <a:t>时</a:t>
                      </a:r>
                      <a:endParaRPr lang="zh-CN" sz="2800" kern="100" dirty="0">
                        <a:solidFill>
                          <a:schemeClr val="tx1"/>
                        </a:solidFill>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CN" sz="2800" kern="100" dirty="0">
                          <a:solidFill>
                            <a:schemeClr val="tx1"/>
                          </a:solidFill>
                          <a:latin typeface="Times New Roman"/>
                          <a:ea typeface="楷体_GB2312"/>
                          <a:cs typeface="Times New Roman"/>
                        </a:rPr>
                        <a:t>新课标指定书目及《语文读本》阅读要求</a:t>
                      </a:r>
                      <a:endParaRPr lang="zh-CN" sz="2800" kern="100" dirty="0">
                        <a:solidFill>
                          <a:schemeClr val="tx1"/>
                        </a:solidFill>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spcAft>
                          <a:spcPts val="0"/>
                        </a:spcAft>
                      </a:pPr>
                      <a:r>
                        <a:rPr lang="zh-CN" sz="2800" kern="100">
                          <a:solidFill>
                            <a:schemeClr val="tx1"/>
                          </a:solidFill>
                          <a:latin typeface="Times New Roman"/>
                          <a:ea typeface="楷体_GB2312"/>
                          <a:cs typeface="Times New Roman"/>
                        </a:rPr>
                        <a:t>主持人及要求</a:t>
                      </a:r>
                      <a:endParaRPr lang="zh-CN" sz="2800" kern="100">
                        <a:solidFill>
                          <a:schemeClr val="tx1"/>
                        </a:solidFill>
                        <a:latin typeface="Times New Roman"/>
                        <a:ea typeface="宋体"/>
                        <a:cs typeface="Times New Roman"/>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355321">
                <a:tc>
                  <a:txBody>
                    <a:bodyPr/>
                    <a:lstStyle/>
                    <a:p>
                      <a:pPr algn="just">
                        <a:spcAft>
                          <a:spcPts val="0"/>
                        </a:spcAft>
                      </a:pPr>
                      <a:r>
                        <a:rPr lang="zh-CN" sz="2800" kern="100" dirty="0">
                          <a:solidFill>
                            <a:schemeClr val="tx1"/>
                          </a:solidFill>
                          <a:latin typeface="Times New Roman"/>
                          <a:ea typeface="宋体"/>
                          <a:cs typeface="Times New Roman"/>
                        </a:rPr>
                        <a:t>第</a:t>
                      </a:r>
                      <a:r>
                        <a:rPr lang="en-US" sz="2800" kern="100" dirty="0" smtClean="0">
                          <a:solidFill>
                            <a:schemeClr val="tx1"/>
                          </a:solidFill>
                          <a:latin typeface="Times New Roman"/>
                          <a:ea typeface="宋体"/>
                          <a:cs typeface="Times New Roman"/>
                        </a:rPr>
                        <a:t>1</a:t>
                      </a:r>
                      <a:r>
                        <a:rPr lang="zh-CN" sz="2800" kern="100" dirty="0" smtClean="0">
                          <a:solidFill>
                            <a:schemeClr val="tx1"/>
                          </a:solidFill>
                          <a:latin typeface="Times New Roman"/>
                          <a:ea typeface="宋体"/>
                          <a:cs typeface="Times New Roman"/>
                        </a:rPr>
                        <a:t>—</a:t>
                      </a:r>
                      <a:r>
                        <a:rPr lang="en-US" sz="2800" kern="100" dirty="0" smtClean="0">
                          <a:solidFill>
                            <a:schemeClr val="tx1"/>
                          </a:solidFill>
                          <a:latin typeface="Times New Roman"/>
                          <a:ea typeface="宋体"/>
                          <a:cs typeface="Times New Roman"/>
                        </a:rPr>
                        <a:t>4</a:t>
                      </a:r>
                      <a:r>
                        <a:rPr lang="zh-CN" sz="2800" kern="100" dirty="0" smtClean="0">
                          <a:solidFill>
                            <a:schemeClr val="tx1"/>
                          </a:solidFill>
                          <a:latin typeface="Times New Roman"/>
                          <a:ea typeface="宋体"/>
                          <a:cs typeface="Times New Roman"/>
                        </a:rPr>
                        <a:t>周</a:t>
                      </a:r>
                      <a:endParaRPr lang="zh-CN" sz="2800" kern="100" dirty="0">
                        <a:solidFill>
                          <a:schemeClr val="tx1"/>
                        </a:solidFill>
                        <a:latin typeface="Times New Roman"/>
                        <a:ea typeface="宋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CN" sz="2800" kern="100" dirty="0">
                          <a:solidFill>
                            <a:schemeClr val="tx1"/>
                          </a:solidFill>
                          <a:latin typeface="Times New Roman"/>
                          <a:ea typeface="宋体"/>
                          <a:cs typeface="Times New Roman"/>
                        </a:rPr>
                        <a:t>◎语文学法指导（※学习习惯与方法※介绍课题总书目和本学期阅读书目及阅读经典的方法和要求※讲解摘抄点评、书评、读后感、“读本”批注式阅读等要求※课文：获得教养的途径）</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endParaRPr lang="en-US" sz="2800" kern="100" dirty="0">
                        <a:solidFill>
                          <a:schemeClr val="tx1"/>
                        </a:solidFill>
                        <a:latin typeface="宋体"/>
                        <a:ea typeface="宋体"/>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CN" sz="2800" kern="100" dirty="0">
                          <a:solidFill>
                            <a:schemeClr val="tx1"/>
                          </a:solidFill>
                          <a:latin typeface="Times New Roman"/>
                          <a:ea typeface="宋体"/>
                          <a:cs typeface="Times New Roman"/>
                        </a:rPr>
                        <a:t>（</a:t>
                      </a:r>
                      <a:r>
                        <a:rPr lang="en-US" sz="2800" kern="100" dirty="0">
                          <a:solidFill>
                            <a:schemeClr val="tx1"/>
                          </a:solidFill>
                          <a:latin typeface="Times New Roman"/>
                          <a:ea typeface="宋体"/>
                          <a:cs typeface="Times New Roman"/>
                        </a:rPr>
                        <a:t>1</a:t>
                      </a:r>
                      <a:r>
                        <a:rPr lang="zh-CN" sz="2800" kern="100" dirty="0">
                          <a:solidFill>
                            <a:schemeClr val="tx1"/>
                          </a:solidFill>
                          <a:latin typeface="Times New Roman"/>
                          <a:ea typeface="宋体"/>
                          <a:cs typeface="Times New Roman"/>
                        </a:rPr>
                        <a:t>）阅读《泰戈尔诗选》，做摘抄点评</a:t>
                      </a:r>
                      <a:r>
                        <a:rPr lang="en-US" sz="2800" kern="100" dirty="0">
                          <a:solidFill>
                            <a:schemeClr val="tx1"/>
                          </a:solidFill>
                          <a:latin typeface="Times New Roman"/>
                          <a:ea typeface="宋体"/>
                          <a:cs typeface="Times New Roman"/>
                        </a:rPr>
                        <a:t>A4</a:t>
                      </a:r>
                      <a:r>
                        <a:rPr lang="zh-CN" sz="2800" kern="100" dirty="0">
                          <a:solidFill>
                            <a:schemeClr val="tx1"/>
                          </a:solidFill>
                          <a:latin typeface="Times New Roman"/>
                          <a:ea typeface="宋体"/>
                          <a:cs typeface="Times New Roman"/>
                        </a:rPr>
                        <a:t>纸</a:t>
                      </a:r>
                      <a:r>
                        <a:rPr lang="en-US" sz="2800" kern="100" dirty="0">
                          <a:solidFill>
                            <a:schemeClr val="tx1"/>
                          </a:solidFill>
                          <a:latin typeface="Times New Roman"/>
                          <a:ea typeface="宋体"/>
                          <a:cs typeface="Times New Roman"/>
                        </a:rPr>
                        <a:t>4</a:t>
                      </a:r>
                      <a:r>
                        <a:rPr lang="zh-CN" sz="2800" kern="100" dirty="0">
                          <a:solidFill>
                            <a:schemeClr val="tx1"/>
                          </a:solidFill>
                          <a:latin typeface="Times New Roman"/>
                          <a:ea typeface="宋体"/>
                          <a:cs typeface="Times New Roman"/>
                        </a:rPr>
                        <a:t>页（基本要求），写书评</a:t>
                      </a:r>
                      <a:r>
                        <a:rPr lang="en-US" sz="2800" kern="100" dirty="0">
                          <a:solidFill>
                            <a:schemeClr val="tx1"/>
                          </a:solidFill>
                          <a:latin typeface="Times New Roman"/>
                          <a:ea typeface="宋体"/>
                          <a:cs typeface="Times New Roman"/>
                        </a:rPr>
                        <a:t>1</a:t>
                      </a:r>
                      <a:r>
                        <a:rPr lang="zh-CN" sz="2800" kern="100" dirty="0">
                          <a:solidFill>
                            <a:schemeClr val="tx1"/>
                          </a:solidFill>
                          <a:latin typeface="Times New Roman"/>
                          <a:ea typeface="宋体"/>
                          <a:cs typeface="Times New Roman"/>
                        </a:rPr>
                        <a:t>篇（</a:t>
                      </a:r>
                      <a:r>
                        <a:rPr lang="en-US" sz="2800" kern="100" dirty="0">
                          <a:solidFill>
                            <a:schemeClr val="tx1"/>
                          </a:solidFill>
                          <a:latin typeface="Times New Roman"/>
                          <a:ea typeface="宋体"/>
                          <a:cs typeface="Times New Roman"/>
                        </a:rPr>
                        <a:t>1000</a:t>
                      </a:r>
                      <a:r>
                        <a:rPr lang="zh-CN" sz="2800" kern="100" dirty="0">
                          <a:solidFill>
                            <a:schemeClr val="tx1"/>
                          </a:solidFill>
                          <a:latin typeface="Times New Roman"/>
                          <a:ea typeface="宋体"/>
                          <a:cs typeface="Times New Roman"/>
                        </a:rPr>
                        <a:t>字左右）</a:t>
                      </a:r>
                    </a:p>
                    <a:p>
                      <a:pPr algn="just">
                        <a:spcAft>
                          <a:spcPts val="0"/>
                        </a:spcAft>
                      </a:pPr>
                      <a:r>
                        <a:rPr lang="zh-CN" sz="2800" kern="100" dirty="0">
                          <a:solidFill>
                            <a:schemeClr val="tx1"/>
                          </a:solidFill>
                          <a:latin typeface="Times New Roman"/>
                          <a:ea typeface="宋体"/>
                          <a:cs typeface="Times New Roman"/>
                        </a:rPr>
                        <a:t>（</a:t>
                      </a:r>
                      <a:r>
                        <a:rPr lang="en-US" sz="2800" kern="100" dirty="0">
                          <a:solidFill>
                            <a:schemeClr val="tx1"/>
                          </a:solidFill>
                          <a:latin typeface="Times New Roman"/>
                          <a:ea typeface="宋体"/>
                          <a:cs typeface="Times New Roman"/>
                        </a:rPr>
                        <a:t>2</a:t>
                      </a:r>
                      <a:r>
                        <a:rPr lang="zh-CN" sz="2800" kern="100" dirty="0">
                          <a:solidFill>
                            <a:schemeClr val="tx1"/>
                          </a:solidFill>
                          <a:latin typeface="Times New Roman"/>
                          <a:ea typeface="宋体"/>
                          <a:cs typeface="Times New Roman"/>
                        </a:rPr>
                        <a:t>）《语文读本》批注式阅读（可以按专题选读批注）</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spcAft>
                          <a:spcPts val="0"/>
                        </a:spcAft>
                      </a:pPr>
                      <a:r>
                        <a:rPr lang="zh-CN" sz="2800" kern="100" dirty="0">
                          <a:solidFill>
                            <a:schemeClr val="tx1"/>
                          </a:solidFill>
                          <a:latin typeface="Times New Roman"/>
                          <a:ea typeface="宋体"/>
                          <a:cs typeface="Times New Roman"/>
                        </a:rPr>
                        <a:t>【主持人】傅</a:t>
                      </a:r>
                      <a:r>
                        <a:rPr lang="en-US" sz="2800" kern="100" dirty="0">
                          <a:solidFill>
                            <a:schemeClr val="tx1"/>
                          </a:solidFill>
                          <a:latin typeface="Times New Roman"/>
                          <a:ea typeface="宋体"/>
                          <a:cs typeface="Times New Roman"/>
                        </a:rPr>
                        <a:t>  </a:t>
                      </a:r>
                      <a:r>
                        <a:rPr lang="zh-CN" sz="2800" kern="100" dirty="0">
                          <a:solidFill>
                            <a:schemeClr val="tx1"/>
                          </a:solidFill>
                          <a:latin typeface="Times New Roman"/>
                          <a:ea typeface="宋体"/>
                          <a:cs typeface="Times New Roman"/>
                        </a:rPr>
                        <a:t>岩</a:t>
                      </a:r>
                    </a:p>
                    <a:p>
                      <a:pPr algn="just">
                        <a:spcAft>
                          <a:spcPts val="0"/>
                        </a:spcAft>
                      </a:pPr>
                      <a:r>
                        <a:rPr lang="zh-CN" sz="2800" kern="100" dirty="0">
                          <a:solidFill>
                            <a:schemeClr val="tx1"/>
                          </a:solidFill>
                          <a:latin typeface="Times New Roman"/>
                          <a:ea typeface="宋体"/>
                          <a:cs typeface="Times New Roman"/>
                        </a:rPr>
                        <a:t>【要求】编辑书评例文和。</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568952" cy="6120680"/>
          </a:xfrm>
        </p:spPr>
        <p:txBody>
          <a:bodyPr/>
          <a:lstStyle/>
          <a:p>
            <a:r>
              <a:rPr lang="zh-CN" altLang="en-US" b="1" dirty="0"/>
              <a:t>（二）推进语文教学改革，体现新课改</a:t>
            </a:r>
            <a:r>
              <a:rPr lang="zh-CN" altLang="en-US" b="1" dirty="0" smtClean="0"/>
              <a:t>精神</a:t>
            </a:r>
            <a:endParaRPr lang="en-US" altLang="zh-CN" b="1" dirty="0" smtClean="0"/>
          </a:p>
          <a:p>
            <a:r>
              <a:rPr lang="en-US" dirty="0"/>
              <a:t>1</a:t>
            </a:r>
            <a:r>
              <a:rPr lang="zh-CN" altLang="en-US" dirty="0"/>
              <a:t>．开发和整合了新的教学资源</a:t>
            </a:r>
          </a:p>
          <a:p>
            <a:r>
              <a:rPr lang="en-US" dirty="0"/>
              <a:t>2</a:t>
            </a:r>
            <a:r>
              <a:rPr lang="zh-CN" altLang="en-US" dirty="0"/>
              <a:t>．构建了有效阅读的教学框架</a:t>
            </a:r>
          </a:p>
          <a:p>
            <a:r>
              <a:rPr lang="zh-CN" altLang="en-US" dirty="0"/>
              <a:t>（</a:t>
            </a:r>
            <a:r>
              <a:rPr lang="en-US" dirty="0"/>
              <a:t>1</a:t>
            </a:r>
            <a:r>
              <a:rPr lang="zh-CN" altLang="en-US" dirty="0"/>
              <a:t>）课题实施前的阅读教学</a:t>
            </a:r>
            <a:r>
              <a:rPr lang="zh-CN" altLang="en-US" dirty="0" smtClean="0"/>
              <a:t>框架</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7"/>
            <a:ext cx="8229600" cy="4536504"/>
          </a:xfrm>
        </p:spPr>
        <p:style>
          <a:lnRef idx="2">
            <a:schemeClr val="dk1"/>
          </a:lnRef>
          <a:fillRef idx="1">
            <a:schemeClr val="lt1"/>
          </a:fillRef>
          <a:effectRef idx="0">
            <a:schemeClr val="dk1"/>
          </a:effectRef>
          <a:fontRef idx="minor">
            <a:schemeClr val="dk1"/>
          </a:fontRef>
        </p:style>
        <p:txBody>
          <a:bodyPr/>
          <a:lstStyle/>
          <a:p>
            <a:r>
              <a:rPr lang="zh-CN" altLang="en-US" dirty="0" smtClean="0"/>
              <a:t>高一年级</a:t>
            </a:r>
          </a:p>
          <a:p>
            <a:r>
              <a:rPr lang="zh-CN" altLang="en-US" dirty="0" smtClean="0"/>
              <a:t>◎既定资源特征：必修一、二、三、四依序使用，“读本”不读或随意处理。</a:t>
            </a:r>
          </a:p>
          <a:p>
            <a:r>
              <a:rPr lang="zh-CN" altLang="en-US" dirty="0" smtClean="0"/>
              <a:t>◎训练资料：练习随意编选或是使用省编“作业本”等同步练习。试卷随意整合，体现高考导向。</a:t>
            </a:r>
          </a:p>
          <a:p>
            <a:r>
              <a:rPr lang="zh-CN" altLang="en-US" dirty="0" smtClean="0"/>
              <a:t>◎阅读效果：被狭窄化为应试需要的能力，对精神成长的影响十分有限。</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073427"/>
          </a:xfrm>
        </p:spPr>
        <p:style>
          <a:lnRef idx="2">
            <a:schemeClr val="dk1"/>
          </a:lnRef>
          <a:fillRef idx="1">
            <a:schemeClr val="lt1"/>
          </a:fillRef>
          <a:effectRef idx="0">
            <a:schemeClr val="dk1"/>
          </a:effectRef>
          <a:fontRef idx="minor">
            <a:schemeClr val="dk1"/>
          </a:fontRef>
        </p:style>
        <p:txBody>
          <a:bodyPr>
            <a:normAutofit/>
          </a:bodyPr>
          <a:lstStyle/>
          <a:p>
            <a:r>
              <a:rPr lang="zh-CN" altLang="en-US" dirty="0" smtClean="0"/>
              <a:t>高二年级</a:t>
            </a:r>
          </a:p>
          <a:p>
            <a:r>
              <a:rPr lang="zh-CN" altLang="en-US" dirty="0" smtClean="0"/>
              <a:t>◎既定资源特征：必修五、论语、外国小说欣赏、模块</a:t>
            </a:r>
            <a:r>
              <a:rPr lang="en-US" dirty="0" smtClean="0"/>
              <a:t>1</a:t>
            </a:r>
            <a:r>
              <a:rPr lang="zh-CN" altLang="en-US" dirty="0" smtClean="0"/>
              <a:t>依序使用，“读本”不读或随意处理。</a:t>
            </a:r>
          </a:p>
          <a:p>
            <a:r>
              <a:rPr lang="zh-CN" altLang="en-US" dirty="0" smtClean="0"/>
              <a:t>◎训练资料：练习随意编选或是使用省编“作业本”等同步练习。试卷随意整合，体现高考导向，采用模拟试卷或在其中嵌入少量高考真题。</a:t>
            </a:r>
          </a:p>
          <a:p>
            <a:r>
              <a:rPr lang="zh-CN" altLang="en-US" dirty="0" smtClean="0"/>
              <a:t>◎阅读效果：被狭窄化为应试需要的能力，对精神成长的影响十分有限。</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616624"/>
          </a:xfrm>
        </p:spPr>
        <p:style>
          <a:lnRef idx="2">
            <a:schemeClr val="dk1"/>
          </a:lnRef>
          <a:fillRef idx="1">
            <a:schemeClr val="lt1"/>
          </a:fillRef>
          <a:effectRef idx="0">
            <a:schemeClr val="dk1"/>
          </a:effectRef>
          <a:fontRef idx="minor">
            <a:schemeClr val="dk1"/>
          </a:fontRef>
        </p:style>
        <p:txBody>
          <a:bodyPr>
            <a:normAutofit/>
          </a:bodyPr>
          <a:lstStyle/>
          <a:p>
            <a:r>
              <a:rPr lang="zh-CN" altLang="en-US" dirty="0" smtClean="0"/>
              <a:t>高三年级</a:t>
            </a:r>
          </a:p>
          <a:p>
            <a:r>
              <a:rPr lang="zh-CN" altLang="en-US" dirty="0" smtClean="0"/>
              <a:t>◎既定资源特征：教材模块</a:t>
            </a:r>
            <a:r>
              <a:rPr lang="en-US" dirty="0" smtClean="0"/>
              <a:t>2</a:t>
            </a:r>
            <a:r>
              <a:rPr lang="zh-CN" altLang="en-US" dirty="0" smtClean="0"/>
              <a:t>依序使用；“读本”（模块</a:t>
            </a:r>
            <a:r>
              <a:rPr lang="en-US" dirty="0" smtClean="0"/>
              <a:t>2</a:t>
            </a:r>
            <a:r>
              <a:rPr lang="zh-CN" altLang="en-US" dirty="0" smtClean="0"/>
              <a:t>）不读或随意处理；</a:t>
            </a:r>
            <a:r>
              <a:rPr lang="en-US" dirty="0" smtClean="0"/>
              <a:t>2.5</a:t>
            </a:r>
            <a:r>
              <a:rPr lang="zh-CN" altLang="en-US" dirty="0" smtClean="0"/>
              <a:t>个学期的高考训练资料是待定资源。</a:t>
            </a:r>
          </a:p>
          <a:p>
            <a:r>
              <a:rPr lang="zh-CN" altLang="en-US" dirty="0" smtClean="0"/>
              <a:t>◎训练资料：高考训练书籍（如</a:t>
            </a:r>
            <a:r>
              <a:rPr lang="en-US" altLang="zh-CN" dirty="0" smtClean="0"/>
              <a:t>《</a:t>
            </a:r>
            <a:r>
              <a:rPr lang="zh-CN" altLang="en-US" dirty="0" smtClean="0"/>
              <a:t>五年高考三年模拟</a:t>
            </a:r>
            <a:r>
              <a:rPr lang="en-US" altLang="zh-CN" dirty="0" smtClean="0"/>
              <a:t>》《</a:t>
            </a:r>
            <a:r>
              <a:rPr lang="zh-CN" altLang="en-US" dirty="0" smtClean="0"/>
              <a:t>高考状元</a:t>
            </a:r>
            <a:r>
              <a:rPr lang="en-US" altLang="zh-CN" dirty="0" smtClean="0"/>
              <a:t>》</a:t>
            </a:r>
            <a:r>
              <a:rPr lang="zh-CN" altLang="en-US" dirty="0" smtClean="0"/>
              <a:t>之类）、套题（</a:t>
            </a:r>
            <a:r>
              <a:rPr lang="en-US" dirty="0" smtClean="0"/>
              <a:t>38</a:t>
            </a:r>
            <a:r>
              <a:rPr lang="zh-CN" altLang="en-US" dirty="0" smtClean="0"/>
              <a:t>套综合卷之类）、专题（</a:t>
            </a:r>
            <a:r>
              <a:rPr lang="en-US" dirty="0" smtClean="0"/>
              <a:t>38</a:t>
            </a:r>
            <a:r>
              <a:rPr lang="zh-CN" altLang="en-US" dirty="0" smtClean="0"/>
              <a:t>套专题卷之类）、教师自编自选专题和综合训练卷等。</a:t>
            </a:r>
          </a:p>
          <a:p>
            <a:r>
              <a:rPr lang="zh-CN" altLang="en-US" dirty="0" smtClean="0"/>
              <a:t>◎阅读效果：被狭窄化为应试需要的能力，对精神成长的影响十分有限。</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lide(fromBottom)">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5"/>
            <a:ext cx="8229600" cy="648072"/>
          </a:xfrm>
        </p:spPr>
        <p:txBody>
          <a:bodyPr/>
          <a:lstStyle/>
          <a:p>
            <a:pPr>
              <a:buNone/>
            </a:pPr>
            <a:r>
              <a:rPr lang="zh-CN" altLang="en-US" dirty="0" smtClean="0"/>
              <a:t>（</a:t>
            </a:r>
            <a:r>
              <a:rPr lang="en-US" altLang="zh-CN" dirty="0" smtClean="0"/>
              <a:t>2</a:t>
            </a:r>
            <a:r>
              <a:rPr lang="zh-CN" altLang="en-US" dirty="0" smtClean="0"/>
              <a:t>）课题实施的阅读教学框架</a:t>
            </a:r>
            <a:endParaRPr lang="zh-CN" altLang="en-US" dirty="0"/>
          </a:p>
        </p:txBody>
      </p:sp>
      <p:sp>
        <p:nvSpPr>
          <p:cNvPr id="1026" name="Text Box 2"/>
          <p:cNvSpPr txBox="1">
            <a:spLocks noChangeArrowheads="1"/>
          </p:cNvSpPr>
          <p:nvPr/>
        </p:nvSpPr>
        <p:spPr bwMode="auto">
          <a:xfrm>
            <a:off x="251520" y="1340768"/>
            <a:ext cx="8280920" cy="468052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tx1"/>
                </a:solidFill>
                <a:effectLst/>
                <a:latin typeface="Calibri" pitchFamily="34" charset="0"/>
                <a:ea typeface="宋体" pitchFamily="2" charset="-122"/>
              </a:rPr>
              <a:t>高一年级</a:t>
            </a:r>
            <a:endParaRPr kumimoji="0" lang="zh-CN" altLang="en-US" sz="3200" b="1" i="0" u="none" strike="noStrike" cap="none" normalizeH="0" baseline="0" dirty="0" smtClean="0">
              <a:ln>
                <a:noFill/>
              </a:ln>
              <a:solidFill>
                <a:schemeClr val="tx1"/>
              </a:solidFill>
              <a:effectLst/>
              <a:latin typeface="Times New Roman" pitchFamily="18" charset="0"/>
              <a:ea typeface="宋体" pitchFamily="2" charset="-122"/>
            </a:endParaRPr>
          </a:p>
          <a:p>
            <a:pPr lvl="0" algn="just" fontAlgn="base">
              <a:spcBef>
                <a:spcPct val="0"/>
              </a:spcBef>
              <a:spcAft>
                <a:spcPct val="0"/>
              </a:spcAft>
            </a:pPr>
            <a:r>
              <a:rPr lang="zh-CN" altLang="en-US" sz="3200" b="1" dirty="0" smtClean="0">
                <a:latin typeface="Calibri" pitchFamily="34" charset="0"/>
                <a:ea typeface="宋体" pitchFamily="2" charset="-122"/>
              </a:rPr>
              <a:t>◎</a:t>
            </a:r>
            <a:r>
              <a:rPr kumimoji="0" lang="zh-CN" altLang="en-US" sz="3200" b="1" i="0" u="none" strike="noStrike" cap="none" normalizeH="0" baseline="0" dirty="0" smtClean="0">
                <a:ln>
                  <a:noFill/>
                </a:ln>
                <a:solidFill>
                  <a:schemeClr val="tx1"/>
                </a:solidFill>
                <a:effectLst/>
                <a:latin typeface="Calibri" pitchFamily="34" charset="0"/>
                <a:ea typeface="宋体" pitchFamily="2" charset="-122"/>
              </a:rPr>
              <a:t>开发整合的资源特征：必修一、二、三、四与经典、读本等有机整合与融合。</a:t>
            </a:r>
            <a:endParaRPr kumimoji="0" lang="zh-CN" altLang="en-US" sz="3200" b="1" i="0" u="none" strike="noStrike" cap="none" normalizeH="0" baseline="0" dirty="0" smtClean="0">
              <a:ln>
                <a:noFill/>
              </a:ln>
              <a:solidFill>
                <a:schemeClr val="tx1"/>
              </a:solidFill>
              <a:effectLst/>
              <a:latin typeface="Times New Roman" pitchFamily="18" charset="0"/>
              <a:ea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chemeClr val="tx1"/>
                </a:solidFill>
                <a:effectLst/>
                <a:latin typeface="Calibri" pitchFamily="34" charset="0"/>
                <a:ea typeface="宋体" pitchFamily="2" charset="-122"/>
              </a:rPr>
              <a:t>◎训练资料</a:t>
            </a:r>
            <a:r>
              <a:rPr kumimoji="0" lang="zh-CN" altLang="en-US" sz="3200" b="0" i="0" u="none" strike="noStrike" cap="none" normalizeH="0" baseline="0" dirty="0" smtClean="0">
                <a:ln>
                  <a:noFill/>
                </a:ln>
                <a:solidFill>
                  <a:schemeClr val="tx1"/>
                </a:solidFill>
                <a:effectLst/>
                <a:latin typeface="Calibri" pitchFamily="34" charset="0"/>
                <a:ea typeface="宋体" pitchFamily="2" charset="-122"/>
              </a:rPr>
              <a:t>与能力评价：每两个专题一套目标检测卷并与校考常规试卷形成系列，突出考查阅读能力，包括阅读经典的能力。同时，定量与定性评价学生的阅读经典的能力。</a:t>
            </a:r>
            <a:endParaRPr kumimoji="0" lang="zh-CN" altLang="en-US" sz="3200" b="0" i="0" u="none" strike="noStrike" cap="none" normalizeH="0" baseline="0" dirty="0" smtClean="0">
              <a:ln>
                <a:noFill/>
              </a:ln>
              <a:solidFill>
                <a:schemeClr val="tx1"/>
              </a:solidFill>
              <a:effectLst/>
              <a:latin typeface="Times New Roman" pitchFamily="18" charset="0"/>
              <a:ea typeface="宋体" pitchFamily="2" charset="-122"/>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3200" b="0" i="0" u="none" strike="noStrike" cap="none" normalizeH="0" baseline="0" dirty="0" smtClean="0">
                <a:ln>
                  <a:noFill/>
                </a:ln>
                <a:solidFill>
                  <a:schemeClr val="tx1"/>
                </a:solidFill>
                <a:effectLst/>
                <a:latin typeface="Calibri" pitchFamily="34" charset="0"/>
                <a:ea typeface="宋体" pitchFamily="2" charset="-122"/>
              </a:rPr>
              <a:t>◎阅读效果：获得内涵丰富的较全面的语文素养和能力，对精神成长产生一定的影响。</a:t>
            </a:r>
            <a:endParaRPr kumimoji="0" lang="zh-CN" sz="32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slide(fromBottom)">
                                      <p:cBhvr>
                                        <p:cTn id="1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260648"/>
            <a:ext cx="8568952" cy="6048672"/>
          </a:xfrm>
        </p:spPr>
        <p:style>
          <a:lnRef idx="2">
            <a:schemeClr val="dk1"/>
          </a:lnRef>
          <a:fillRef idx="1">
            <a:schemeClr val="lt1"/>
          </a:fillRef>
          <a:effectRef idx="0">
            <a:schemeClr val="dk1"/>
          </a:effectRef>
          <a:fontRef idx="minor">
            <a:schemeClr val="dk1"/>
          </a:fontRef>
        </p:style>
        <p:txBody>
          <a:bodyPr>
            <a:normAutofit/>
          </a:bodyPr>
          <a:lstStyle/>
          <a:p>
            <a:r>
              <a:rPr lang="zh-CN" altLang="en-US" dirty="0" smtClean="0"/>
              <a:t>高二年级</a:t>
            </a:r>
          </a:p>
          <a:p>
            <a:r>
              <a:rPr lang="zh-CN" altLang="en-US" dirty="0" smtClean="0"/>
              <a:t>◎开发整合的资源特征：必修五、论语、外国小说欣赏、模块</a:t>
            </a:r>
            <a:r>
              <a:rPr lang="en-US" dirty="0" smtClean="0"/>
              <a:t>1</a:t>
            </a:r>
            <a:r>
              <a:rPr lang="zh-CN" altLang="en-US" dirty="0" smtClean="0"/>
              <a:t>与经典、读本等有机整合与融合。</a:t>
            </a:r>
          </a:p>
          <a:p>
            <a:r>
              <a:rPr lang="zh-CN" altLang="en-US" dirty="0" smtClean="0"/>
              <a:t>◎训练资料与能力评价：每两个专题一套目标检测卷并与校考常规试卷形成系列，突出考查阅读能力，包括阅读经典的能力和渗透的一部分高考需要的阅读能力。同时，定量与定性评价学生的阅读经典的能力。</a:t>
            </a:r>
          </a:p>
          <a:p>
            <a:r>
              <a:rPr lang="zh-CN" altLang="en-US" dirty="0" smtClean="0"/>
              <a:t>◎阅读效果：获得内涵丰富的较全面的语文素养和能力，对精神成长产生较深刻的影响。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lide(fromBottom)">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lide(fromBottom)">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lide(fromBottom)">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lide(fromBottom)">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291264" cy="6120680"/>
          </a:xfrm>
        </p:spPr>
        <p:style>
          <a:lnRef idx="2">
            <a:schemeClr val="dk1"/>
          </a:lnRef>
          <a:fillRef idx="1">
            <a:schemeClr val="lt1"/>
          </a:fillRef>
          <a:effectRef idx="0">
            <a:schemeClr val="dk1"/>
          </a:effectRef>
          <a:fontRef idx="minor">
            <a:schemeClr val="dk1"/>
          </a:fontRef>
        </p:style>
        <p:txBody>
          <a:bodyPr>
            <a:normAutofit/>
          </a:bodyPr>
          <a:lstStyle/>
          <a:p>
            <a:r>
              <a:rPr lang="zh-CN" altLang="en-US" dirty="0" smtClean="0"/>
              <a:t>高三年级（高三上期内结束课题）</a:t>
            </a:r>
          </a:p>
          <a:p>
            <a:r>
              <a:rPr lang="zh-CN" altLang="en-US" dirty="0" smtClean="0"/>
              <a:t>◎开发整合的资源：模块</a:t>
            </a:r>
            <a:r>
              <a:rPr lang="en-US" dirty="0" smtClean="0"/>
              <a:t>2</a:t>
            </a:r>
            <a:r>
              <a:rPr lang="zh-CN" altLang="en-US" dirty="0" smtClean="0"/>
              <a:t>、经典、“读本”与高考训练资料等有机整合与融合。</a:t>
            </a:r>
          </a:p>
          <a:p>
            <a:r>
              <a:rPr lang="zh-CN" altLang="en-US" dirty="0" smtClean="0"/>
              <a:t>◎训练资料与能力评价：高考训练书籍只选订一种。按照考纲要求精心编选目标检测系列试卷，突出考查阅读能力，包括阅读经典的能力和需要提升的高考语文的综合能力。同时，定量与定性评价学生的阅读经典的能力。</a:t>
            </a:r>
          </a:p>
          <a:p>
            <a:r>
              <a:rPr lang="zh-CN" altLang="en-US" dirty="0" smtClean="0"/>
              <a:t>◎阅读效果：获得内涵丰富的较全面的语文素养和能力，对精神成长产生有广度和深度的影响。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48672"/>
          </a:xfrm>
        </p:spPr>
        <p:txBody>
          <a:bodyPr>
            <a:normAutofit/>
          </a:bodyPr>
          <a:lstStyle/>
          <a:p>
            <a:r>
              <a:rPr lang="zh-CN" altLang="en-US" dirty="0" smtClean="0"/>
              <a:t>语文教师要头脑清醒。当社会、专家乃至语文教育界人士的“大刀”向语文教育和我们这些语文教师的头上砍来的时候，我们不必动摇。我以为，语文教学能让学生“乐读书，读好书；想作文，能作文；敢说话，会说话”，就是语文教学的成功。语文教学应该承担它自身该承担的责任，不可能包揽语文教学以外的更多的责任。当课程改革浪潮奔涌而来之时，我们要思考：我们离课改有多远？故步自封，抱残守缺，离课改只有越来越远；继承传统，去粗取精，离课改只会越来越近。所以，我们在思考中更清醒：只要是利于学生发展的改革，我们会稳步推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1412776"/>
            <a:ext cx="8496944" cy="5040560"/>
          </a:xfrm>
        </p:spPr>
        <p:txBody>
          <a:bodyPr>
            <a:normAutofit/>
          </a:bodyPr>
          <a:lstStyle/>
          <a:p>
            <a:r>
              <a:rPr lang="zh-CN" altLang="en-US" dirty="0" smtClean="0"/>
              <a:t>学语文不能急功近利，也不可能一蹴而就。语文是伴随人一生的基本素养，只为考一个好分数而学语文，日后你也许会缺失一种滋养你生命的厚实的内涵。我认为，我的学生在今后的人生道路上，能做到“乐读书”同名家对话切磋以恬静心灵，“能作文”让自己畅然释怀以抒写心志，“会说话”同他人沟通交流以倾诉心声，我就问心无愧了，因为我为学生的幸福生活也许提供了一种支撑。所以，我说：为了你的幸福生活，请持之以恒地学好语文；同时坚信，她会象亲密的朋友忠实地伴随你。</a:t>
            </a:r>
            <a:endParaRPr lang="zh-CN" altLang="en-US" dirty="0"/>
          </a:p>
        </p:txBody>
      </p:sp>
      <p:sp>
        <p:nvSpPr>
          <p:cNvPr id="4" name="TextBox 3"/>
          <p:cNvSpPr txBox="1"/>
          <p:nvPr/>
        </p:nvSpPr>
        <p:spPr>
          <a:xfrm>
            <a:off x="899592" y="476672"/>
            <a:ext cx="6480720" cy="861774"/>
          </a:xfrm>
          <a:prstGeom prst="rect">
            <a:avLst/>
          </a:prstGeom>
          <a:noFill/>
        </p:spPr>
        <p:txBody>
          <a:bodyPr wrap="square" rtlCol="0">
            <a:spAutoFit/>
          </a:bodyPr>
          <a:lstStyle/>
          <a:p>
            <a:r>
              <a:rPr lang="en-US" sz="3200" dirty="0" smtClean="0"/>
              <a:t>3</a:t>
            </a:r>
            <a:r>
              <a:rPr lang="zh-CN" altLang="en-US" sz="3200" dirty="0" smtClean="0"/>
              <a:t>．改变了学生的学习方式</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slide(fromBottom)">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260648"/>
            <a:ext cx="8280920" cy="6597352"/>
          </a:xfrm>
        </p:spPr>
        <p:txBody>
          <a:bodyPr/>
          <a:lstStyle/>
          <a:p>
            <a:pPr>
              <a:buNone/>
            </a:pPr>
            <a:endParaRPr lang="en-US" altLang="zh-CN" sz="3600" dirty="0" smtClean="0"/>
          </a:p>
          <a:p>
            <a:pPr>
              <a:buNone/>
            </a:pPr>
            <a:endParaRPr lang="en-US" altLang="zh-CN" sz="3600" dirty="0" smtClean="0"/>
          </a:p>
          <a:p>
            <a:pPr>
              <a:buNone/>
            </a:pPr>
            <a:endParaRPr lang="en-US" altLang="zh-CN" sz="3600" dirty="0" smtClean="0"/>
          </a:p>
          <a:p>
            <a:pPr>
              <a:buNone/>
            </a:pPr>
            <a:endParaRPr lang="en-US" altLang="zh-CN" sz="3600" dirty="0" smtClean="0"/>
          </a:p>
          <a:p>
            <a:pPr>
              <a:buNone/>
            </a:pPr>
            <a:r>
              <a:rPr lang="en-US" altLang="zh-CN" sz="4800" dirty="0" smtClean="0"/>
              <a:t>                 </a:t>
            </a:r>
            <a:r>
              <a:rPr lang="zh-CN" altLang="en-US" sz="4800" dirty="0" smtClean="0"/>
              <a:t>两个课题的实施</a:t>
            </a:r>
            <a:endParaRPr lang="en-US" altLang="zh-CN" sz="4800" dirty="0" smtClean="0"/>
          </a:p>
          <a:p>
            <a:r>
              <a:rPr lang="en-US" altLang="zh-CN" sz="3600" dirty="0" smtClean="0"/>
              <a:t>       ——</a:t>
            </a:r>
            <a:r>
              <a:rPr lang="zh-CN" altLang="en-US" sz="3600" dirty="0" smtClean="0"/>
              <a:t>以课题实验研究来提高效率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anim calcmode="lin" valueType="num">
                                      <p:cBhvr additive="base">
                                        <p:cTn id="1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29600" cy="5289451"/>
          </a:xfrm>
        </p:spPr>
        <p:txBody>
          <a:bodyPr/>
          <a:lstStyle/>
          <a:p>
            <a:r>
              <a:rPr lang="en-US" dirty="0" smtClean="0"/>
              <a:t>4</a:t>
            </a:r>
            <a:r>
              <a:rPr lang="zh-CN" altLang="en-US" dirty="0" smtClean="0"/>
              <a:t>．提升了教师教学专业水平</a:t>
            </a:r>
            <a:endParaRPr lang="en-US" altLang="zh-CN" dirty="0" smtClean="0"/>
          </a:p>
          <a:p>
            <a:r>
              <a:rPr lang="en-US" dirty="0" smtClean="0"/>
              <a:t>5</a:t>
            </a:r>
            <a:r>
              <a:rPr lang="zh-CN" altLang="en-US" dirty="0" smtClean="0"/>
              <a:t> ．探索了阅读经典素养评价的方式</a:t>
            </a:r>
            <a:endParaRPr lang="en-US" altLang="zh-CN" dirty="0" smtClean="0"/>
          </a:p>
          <a:p>
            <a:r>
              <a:rPr lang="zh-CN" altLang="en-US" b="1" dirty="0" smtClean="0"/>
              <a:t>（三）内省体验，促进精神健康成长</a:t>
            </a:r>
            <a:endParaRPr lang="zh-CN" altLang="en-US" dirty="0" smtClean="0"/>
          </a:p>
          <a:p>
            <a:endParaRPr lang="en-US" altLang="zh-CN" dirty="0" smtClean="0"/>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a:bodyPr>
          <a:lstStyle/>
          <a:p>
            <a:r>
              <a:rPr lang="en-US" dirty="0" smtClean="0"/>
              <a:t>1</a:t>
            </a:r>
            <a:r>
              <a:rPr lang="zh-CN" altLang="en-US" dirty="0" smtClean="0"/>
              <a:t>．影响学生的个性发展</a:t>
            </a:r>
          </a:p>
          <a:p>
            <a:r>
              <a:rPr lang="zh-CN" altLang="en-US" dirty="0" smtClean="0">
                <a:latin typeface="仿宋_GB2312" pitchFamily="49" charset="-122"/>
                <a:ea typeface="仿宋_GB2312" pitchFamily="49" charset="-122"/>
              </a:rPr>
              <a:t>（</a:t>
            </a:r>
            <a:r>
              <a:rPr lang="en-US" altLang="zh-CN" dirty="0" smtClean="0">
                <a:latin typeface="仿宋_GB2312" pitchFamily="49" charset="-122"/>
                <a:ea typeface="仿宋_GB2312" pitchFamily="49" charset="-122"/>
              </a:rPr>
              <a:t>1</a:t>
            </a:r>
            <a:r>
              <a:rPr lang="zh-CN" altLang="en-US" dirty="0" smtClean="0">
                <a:latin typeface="仿宋_GB2312" pitchFamily="49" charset="-122"/>
                <a:ea typeface="仿宋_GB2312" pitchFamily="49" charset="-122"/>
              </a:rPr>
              <a:t>）我欣赏贾探春，是在于她的智慧，在于她的眼光，诚然，她没有林黛玉的才学，没有薛宝钗的娴雅，没有史湘云的可爱，甚至连作势弄权也不能完全与王熙凤相匹敌，但是她卓越的能力，尤其是在王熙凤患病期间，她对大观园的管理和改革，也能体现她的政治才能，富有政治家的精神，虽然那场改革更多地让我想起戈尔巴乔夫对苏联的改革。已是末日，又怎能有结果？但是她依然能在被抄家之时，只许搜自己的箱柜，而绝不能动她丫鬟的东西，极力维护自己作为一个主子形象的尊严，即使这尊严毫无意义，但是这样的精神却令我喜欢这个敢说敢为、决断果敢的女子。或许也是因为自己近于叛逆期，贾探春便成为了我这一阶段所踏过的旧梦。</a:t>
            </a:r>
            <a:endParaRPr lang="zh-CN" altLang="en-US" dirty="0">
              <a:latin typeface="仿宋_GB2312" pitchFamily="49" charset="-122"/>
              <a:ea typeface="仿宋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712968" cy="6264696"/>
          </a:xfrm>
        </p:spPr>
        <p:txBody>
          <a:bodyPr>
            <a:normAutofit/>
          </a:bodyPr>
          <a:lstStyle/>
          <a:p>
            <a:r>
              <a:rPr lang="zh-CN" altLang="en-US" dirty="0" smtClean="0"/>
              <a:t>（</a:t>
            </a:r>
            <a:r>
              <a:rPr lang="en-US" altLang="zh-CN" dirty="0" smtClean="0"/>
              <a:t>2</a:t>
            </a:r>
            <a:r>
              <a:rPr lang="zh-CN" altLang="en-US" dirty="0" smtClean="0"/>
              <a:t>）作为一个统兵将领和国家治理者来说，需要敢做敢为，拥有大气魄，诸葛亮在这点上略逊。在北伐曹魏时，魏延建议出骑兵偷袭长安，被诸葛亮毫不留情地拒绝。行军打仗，本就是一个冒险的豪赌，不是打败敌人就是被别人打败，没有拼死一搏的气魄怎能致胜千里呢？</a:t>
            </a:r>
            <a:endParaRPr lang="en-US" altLang="zh-CN" dirty="0" smtClean="0"/>
          </a:p>
          <a:p>
            <a:r>
              <a:rPr lang="zh-CN" altLang="en-US" dirty="0" smtClean="0"/>
              <a:t>作为一个大政治家，应该胸襟广阔，能容纳不同的人和不同的意见。诸葛亮却造就了魏延这个三国史上最大的冤案。诸葛亮生性谨慎，行事小心，而魏延敢想敢做，颇有胆略且很有想法，两者性格和作风上的矛盾，导致诸葛亮在决策上对魏延极力排挤，在正面作战上却多加利用，这不可能不引起魏延的不满。</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8229600" cy="6048672"/>
          </a:xfrm>
        </p:spPr>
        <p:txBody>
          <a:bodyPr>
            <a:normAutofit/>
          </a:bodyPr>
          <a:lstStyle/>
          <a:p>
            <a:r>
              <a:rPr lang="en-US" dirty="0" smtClean="0"/>
              <a:t>2.</a:t>
            </a:r>
            <a:r>
              <a:rPr lang="zh-CN" altLang="en-US" dirty="0" smtClean="0"/>
              <a:t>丰富学生的内心世界</a:t>
            </a:r>
          </a:p>
          <a:p>
            <a:r>
              <a:rPr lang="zh-CN" altLang="en-US" dirty="0" smtClean="0"/>
              <a:t>（</a:t>
            </a:r>
            <a:r>
              <a:rPr lang="en-US" altLang="zh-CN" dirty="0" smtClean="0"/>
              <a:t>1</a:t>
            </a:r>
            <a:r>
              <a:rPr lang="zh-CN" altLang="en-US" dirty="0" smtClean="0"/>
              <a:t>）同时，每一个创作都基于对自然的认识与了解，自然是世间万物最根本的。在他的诗中，我们感受到</a:t>
            </a:r>
            <a:r>
              <a:rPr lang="en-US" dirty="0" smtClean="0"/>
              <a:t>“</a:t>
            </a:r>
            <a:r>
              <a:rPr lang="zh-CN" altLang="en-US" dirty="0" smtClean="0"/>
              <a:t>一只快乐的鸟，振翼飞越海洋</a:t>
            </a:r>
            <a:r>
              <a:rPr lang="en-US" dirty="0" smtClean="0"/>
              <a:t>”</a:t>
            </a:r>
            <a:r>
              <a:rPr lang="zh-CN" altLang="en-US" dirty="0" smtClean="0"/>
              <a:t>的自豪；</a:t>
            </a:r>
            <a:r>
              <a:rPr lang="en-US" dirty="0" smtClean="0"/>
              <a:t>“</a:t>
            </a:r>
            <a:r>
              <a:rPr lang="zh-CN" altLang="en-US" dirty="0" smtClean="0"/>
              <a:t>潮声渐喧。河岸的阴滩上黄叶飘落</a:t>
            </a:r>
            <a:r>
              <a:rPr lang="en-US" dirty="0" smtClean="0"/>
              <a:t>”</a:t>
            </a:r>
            <a:r>
              <a:rPr lang="zh-CN" altLang="en-US" dirty="0" smtClean="0"/>
              <a:t>的壮丽与凄凉的对比；</a:t>
            </a:r>
            <a:r>
              <a:rPr lang="en-US" dirty="0" smtClean="0"/>
              <a:t>“</a:t>
            </a:r>
            <a:r>
              <a:rPr lang="zh-CN" altLang="en-US" dirty="0" smtClean="0"/>
              <a:t>熹微的晨光</a:t>
            </a:r>
            <a:r>
              <a:rPr lang="en-US" dirty="0" smtClean="0"/>
              <a:t>”</a:t>
            </a:r>
            <a:r>
              <a:rPr lang="zh-CN" altLang="en-US" dirty="0" smtClean="0"/>
              <a:t>所赋予的不多的希望。积极与消极，欢乐与悲伤总是存在，我们不可逃避，只有像自然那样坚定地相信未来，相信一个生命的结束是另一个生命的开始，才是可取的。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361459"/>
          </a:xfrm>
        </p:spPr>
        <p:txBody>
          <a:bodyPr>
            <a:normAutofit/>
          </a:bodyPr>
          <a:lstStyle/>
          <a:p>
            <a:r>
              <a:rPr lang="zh-CN" altLang="en-US" dirty="0" smtClean="0"/>
              <a:t>（</a:t>
            </a:r>
            <a:r>
              <a:rPr lang="en-US" altLang="zh-CN" dirty="0" smtClean="0"/>
              <a:t>2</a:t>
            </a:r>
            <a:r>
              <a:rPr lang="zh-CN" altLang="en-US" dirty="0" smtClean="0"/>
              <a:t>）我也喜欢玩游戏，而书与游戏最大的不同点在于：因为寂寞玩的游戏，结束以后又重新归入寂寞，一旦沉溺你将在醒来的那一刻掉入更为浩大的虚空，就像热闹过后只剩一人的冷然。书，却是真正可以填补内心的东西，而具有这种功能的，世间除了生活和书以外，再无第三样。</a:t>
            </a:r>
            <a:r>
              <a:rPr lang="en-US" altLang="zh-CN" dirty="0" smtClean="0"/>
              <a:t>……</a:t>
            </a:r>
            <a:r>
              <a:rPr lang="zh-CN" altLang="en-US" dirty="0" smtClean="0"/>
              <a:t>书就是这样，可以让一颗疲惫的心得到休息，读后更是手有余香。借用形容罗马法的一句名言，书有着“超越时间、空间的永恒价值”。</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120680"/>
          </a:xfrm>
        </p:spPr>
        <p:txBody>
          <a:bodyPr>
            <a:normAutofit/>
          </a:bodyPr>
          <a:lstStyle/>
          <a:p>
            <a:r>
              <a:rPr lang="zh-CN" altLang="en-US" dirty="0" smtClean="0"/>
              <a:t>（</a:t>
            </a:r>
            <a:r>
              <a:rPr lang="en-US" altLang="zh-CN" dirty="0" smtClean="0"/>
              <a:t>3</a:t>
            </a:r>
            <a:r>
              <a:rPr lang="zh-CN" altLang="en-US" dirty="0" smtClean="0"/>
              <a:t>）纵览全书，作者似乎具有这样一种魔力</a:t>
            </a:r>
            <a:r>
              <a:rPr lang="en-US" altLang="zh-CN" dirty="0" smtClean="0"/>
              <a:t>——</a:t>
            </a:r>
            <a:r>
              <a:rPr lang="zh-CN" altLang="en-US" dirty="0" smtClean="0"/>
              <a:t>她总能开辟一个独特的视角，以洞悉的目光穿透世间烦扰，以寥寥数语使你陷入把握幸福追求幸福的魔咒，再无法自拔。阅读时再多外界的干扰都无法入侵这堂解读幸福的课程。你沉浸其中，你反思过往，你若有所思，你豁然开朗，你心如明镜。而当你放下书本望向窗外时，呼吸轻快，目光清澈，纠结在内心的纷繁一扫而空，你不禁嘴角上扬，抬头仰望天空，因为你心中有数，你在向幸福迈进，你甚至听得到她的敲门声。</a:t>
            </a: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8676456" cy="6048672"/>
          </a:xfrm>
        </p:spPr>
        <p:txBody>
          <a:bodyPr>
            <a:normAutofit/>
          </a:bodyPr>
          <a:lstStyle/>
          <a:p>
            <a:r>
              <a:rPr lang="en-US" dirty="0" smtClean="0"/>
              <a:t>3.</a:t>
            </a:r>
            <a:r>
              <a:rPr lang="zh-CN" altLang="en-US" dirty="0" smtClean="0"/>
              <a:t>提升学生的审美情趣</a:t>
            </a:r>
          </a:p>
          <a:p>
            <a:r>
              <a:rPr lang="zh-CN" altLang="en-US" dirty="0" smtClean="0"/>
              <a:t>（</a:t>
            </a:r>
            <a:r>
              <a:rPr lang="en-US" altLang="zh-CN" dirty="0" smtClean="0"/>
              <a:t>1</a:t>
            </a:r>
            <a:r>
              <a:rPr lang="zh-CN" altLang="en-US" dirty="0" smtClean="0"/>
              <a:t>）这些文字，如“清风流水”般的文字，它们似乎与大自然为一体，如飘忽而至的清风，在耳后停驻不过一秒，却足以勾起过往。如流水，指缝间的清凉一直到达心底。书又翻过了一页，它们逝去了流走了。但我的心却留下了平复不了的涟漪。</a:t>
            </a:r>
          </a:p>
          <a:p>
            <a:r>
              <a:rPr lang="en-US" altLang="zh-CN" dirty="0" smtClean="0"/>
              <a:t>……</a:t>
            </a:r>
          </a:p>
          <a:p>
            <a:r>
              <a:rPr lang="zh-CN" altLang="en-US" dirty="0" smtClean="0"/>
              <a:t>这些文字由心生又由心归结。我多希望就像这些作家一样，把心扑向美好，用最纯粹的信念去创造笔端的永恒唯美。如果能一生恪守这个信条，那么我就真的触到人生的意义了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5"/>
            <a:ext cx="8363272" cy="3960439"/>
          </a:xfrm>
        </p:spPr>
        <p:txBody>
          <a:bodyPr/>
          <a:lstStyle/>
          <a:p>
            <a:r>
              <a:rPr lang="zh-CN" altLang="en-US" dirty="0" smtClean="0"/>
              <a:t>（</a:t>
            </a:r>
            <a:r>
              <a:rPr lang="en-US" altLang="zh-CN" dirty="0" smtClean="0"/>
              <a:t>2</a:t>
            </a:r>
            <a:r>
              <a:rPr lang="zh-CN" altLang="en-US" dirty="0" smtClean="0"/>
              <a:t>）有人喜欢把阅读比作享受精神的大餐，而我却更喜欢把阅读比作品味香茗。书需要懂得的人解得其妙处，需要有耐心的人慢慢回味它的余香。没有书能让人一下子吃饱，而是一个潜移默化的过程让你慢慢吸收成长。当清风吹起书页，如果你有够灵敏的嗅觉，一定能闻到阵阵醉人的书香。</a:t>
            </a:r>
            <a:endParaRPr lang="zh-CN"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332656"/>
            <a:ext cx="9144000" cy="6525344"/>
          </a:xfrm>
        </p:spPr>
        <p:txBody>
          <a:bodyPr>
            <a:normAutofit/>
          </a:bodyPr>
          <a:lstStyle/>
          <a:p>
            <a:r>
              <a:rPr lang="en-US" dirty="0" smtClean="0"/>
              <a:t>4.</a:t>
            </a:r>
            <a:r>
              <a:rPr lang="zh-CN" altLang="en-US" dirty="0" smtClean="0"/>
              <a:t>开阔了学生的文化视野</a:t>
            </a:r>
          </a:p>
          <a:p>
            <a:r>
              <a:rPr lang="zh-CN" altLang="en-US" dirty="0" smtClean="0"/>
              <a:t>（</a:t>
            </a:r>
            <a:r>
              <a:rPr lang="en-US" altLang="zh-CN" dirty="0" smtClean="0"/>
              <a:t>1</a:t>
            </a:r>
            <a:r>
              <a:rPr lang="zh-CN" altLang="en-US" dirty="0" smtClean="0"/>
              <a:t>）文化，在某种程度上而言，并不是一成不变才是最佳，也许，盲目固守自己的那堆糟粕，是一种可悲。中国，在那个年代，正是这样可怕的局面占据着主导。</a:t>
            </a:r>
            <a:r>
              <a:rPr lang="en-US" dirty="0" smtClean="0"/>
              <a:t>“</a:t>
            </a:r>
            <a:r>
              <a:rPr lang="zh-CN" altLang="en-US" dirty="0" smtClean="0"/>
              <a:t>中华民国是伟大而不可战胜的</a:t>
            </a:r>
            <a:r>
              <a:rPr lang="en-US" dirty="0" smtClean="0"/>
              <a:t>”</a:t>
            </a:r>
            <a:r>
              <a:rPr lang="zh-CN" altLang="en-US" dirty="0" smtClean="0"/>
              <a:t>，每个人都有这样的想法，而不愿抬起头看看远方其他国度的文化。撇开列强侵略中华这样的历史不管，我们可以看见工业革命在欧洲的影响之巨大。哥伦布能远航发现新大陆，与我们郑和下西洋相比又如何</a:t>
            </a:r>
            <a:r>
              <a:rPr lang="en-US" dirty="0" smtClean="0"/>
              <a:t>?</a:t>
            </a:r>
            <a:r>
              <a:rPr lang="zh-CN" altLang="en-US" dirty="0" smtClean="0"/>
              <a:t>在我们大肆宣扬反战思想的时候，我们是不是该反思当年中国的无用、柔弱及迂腐？而中国文化在这样的背景下，你该让他怎样向着阳光生长？</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260648"/>
            <a:ext cx="8496944" cy="6597352"/>
          </a:xfrm>
        </p:spPr>
        <p:txBody>
          <a:bodyPr>
            <a:normAutofit/>
          </a:bodyPr>
          <a:lstStyle/>
          <a:p>
            <a:r>
              <a:rPr lang="zh-CN" altLang="en-US" dirty="0" smtClean="0"/>
              <a:t>（</a:t>
            </a:r>
            <a:r>
              <a:rPr lang="en-US" altLang="zh-CN" dirty="0" smtClean="0"/>
              <a:t>2</a:t>
            </a:r>
            <a:r>
              <a:rPr lang="zh-CN" altLang="en-US" dirty="0" smtClean="0"/>
              <a:t>）在我看来，中华文化是在北方游牧民族的入侵下逐渐走向低谷的。中国文化源于传统的农耕文明，在耕种与建设中繁衍生息，其核心便是农耕文化。但每当游牧民族入侵，便会烧杀掳掠，元兵南下仅在成都便屠杀百万居民，造成了巨大的人口与经济损失。而一旦其统治中原，便会造成华夏文化制度、科技上的倒退，清兵入关曾焚毁大量有关火炮的书籍，导致近代中国以弓马抵御西方枪炮入侵的可悲事实。正如书中所说，华夏文化温和而又包容。但为何千百年来却没有彻底</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332656"/>
            <a:ext cx="8208912" cy="6336704"/>
          </a:xfrm>
        </p:spPr>
        <p:txBody>
          <a:bodyPr>
            <a:normAutofit/>
          </a:bodyPr>
          <a:lstStyle/>
          <a:p>
            <a:r>
              <a:rPr lang="zh-CN" altLang="en-US" dirty="0"/>
              <a:t>在阅读经典中成长</a:t>
            </a:r>
            <a:br>
              <a:rPr lang="zh-CN" altLang="en-US" dirty="0"/>
            </a:br>
            <a:r>
              <a:rPr lang="en-US" altLang="zh-CN" dirty="0"/>
              <a:t>——</a:t>
            </a:r>
            <a:r>
              <a:rPr lang="zh-CN" altLang="en-US" dirty="0"/>
              <a:t>关于开展阅读经典、促进学生精神成长的教学</a:t>
            </a:r>
            <a:r>
              <a:rPr lang="zh-CN" altLang="en-US" dirty="0" smtClean="0"/>
              <a:t>研究</a:t>
            </a:r>
            <a:r>
              <a:rPr lang="en-US" altLang="zh-CN" dirty="0" smtClean="0"/>
              <a:t/>
            </a:r>
            <a:br>
              <a:rPr lang="en-US" altLang="zh-CN" dirty="0" smtClean="0"/>
            </a:br>
            <a:r>
              <a:rPr lang="en-US" altLang="zh-CN" dirty="0" smtClean="0"/>
              <a:t/>
            </a:r>
            <a:br>
              <a:rPr lang="en-US" altLang="zh-CN" dirty="0" smtClean="0"/>
            </a:br>
            <a:r>
              <a:rPr lang="en-US" altLang="zh-CN" dirty="0"/>
              <a:t/>
            </a:r>
            <a:br>
              <a:rPr lang="en-US" altLang="zh-CN" dirty="0"/>
            </a:br>
            <a:r>
              <a:rPr lang="zh-CN" altLang="en-US" sz="2800" dirty="0" smtClean="0"/>
              <a:t>学</a:t>
            </a:r>
            <a:r>
              <a:rPr lang="zh-CN" altLang="en-US" sz="2800" dirty="0"/>
              <a:t>军中学</a:t>
            </a:r>
            <a:r>
              <a:rPr lang="en-US" sz="2800" dirty="0"/>
              <a:t>2012</a:t>
            </a:r>
            <a:r>
              <a:rPr lang="zh-CN" altLang="en-US" sz="2800" dirty="0"/>
              <a:t>届语文课题组</a:t>
            </a:r>
            <a:r>
              <a:rPr lang="en-US" sz="2800" dirty="0"/>
              <a:t>    </a:t>
            </a:r>
            <a:r>
              <a:rPr lang="zh-CN" altLang="en-US" sz="2800" dirty="0"/>
              <a:t/>
            </a:r>
            <a:br>
              <a:rPr lang="zh-CN" altLang="en-US" sz="2800" dirty="0"/>
            </a:br>
            <a:r>
              <a:rPr lang="zh-CN" altLang="en-US" sz="2800" dirty="0"/>
              <a:t/>
            </a:r>
            <a:br>
              <a:rPr lang="zh-CN" altLang="en-US" sz="2800" dirty="0"/>
            </a:b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3"/>
            <a:ext cx="8229600" cy="5184576"/>
          </a:xfrm>
        </p:spPr>
        <p:txBody>
          <a:bodyPr>
            <a:normAutofit/>
          </a:bodyPr>
          <a:lstStyle/>
          <a:p>
            <a:r>
              <a:rPr lang="zh-CN" altLang="en-US" dirty="0" smtClean="0"/>
              <a:t>同化这些草原上的民族呢？由于气候决定北方只能以放牧为主，农耕民族在工业化之前难以掌控这些北方地区，难以对其施加文化影响。仅有在近代化之后，枪炮压制骑射，草原经济被纳入农耕文明的市场体系，农耕文化才能凭借文明的力量彻底击败游牧民族，才能实现对草原政治经济的控制，才能真正地将文化传播至长城以北。因而，我认为，中华文明近代化趋势被压抑是中国文化走向低谷的主要原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a:bodyPr>
          <a:lstStyle/>
          <a:p>
            <a:r>
              <a:rPr lang="en-US" dirty="0" smtClean="0"/>
              <a:t>5.</a:t>
            </a:r>
            <a:r>
              <a:rPr lang="zh-CN" altLang="en-US" dirty="0" smtClean="0"/>
              <a:t>获得了丰富的第二人生经验</a:t>
            </a:r>
          </a:p>
          <a:p>
            <a:pPr>
              <a:buNone/>
            </a:pPr>
            <a:r>
              <a:rPr lang="zh-CN" altLang="en-US" dirty="0" smtClean="0"/>
              <a:t>（</a:t>
            </a:r>
            <a:r>
              <a:rPr lang="en-US" altLang="zh-CN" dirty="0" smtClean="0"/>
              <a:t>1</a:t>
            </a:r>
            <a:r>
              <a:rPr lang="zh-CN" altLang="en-US" dirty="0" smtClean="0"/>
              <a:t>）似乎是因为量变而引起的质变，当中学再次翻开完全本的名著时，我像那武陵渔夫一般穿出了漆黑狭长的洞穴豁然开朗了。从</a:t>
            </a:r>
            <a:r>
              <a:rPr lang="en-US" altLang="zh-CN" dirty="0" smtClean="0"/>
              <a:t>《</a:t>
            </a:r>
            <a:r>
              <a:rPr lang="zh-CN" altLang="en-US" dirty="0" smtClean="0"/>
              <a:t>红楼梦</a:t>
            </a:r>
            <a:r>
              <a:rPr lang="en-US" altLang="zh-CN" dirty="0" smtClean="0"/>
              <a:t>》</a:t>
            </a:r>
            <a:r>
              <a:rPr lang="zh-CN" altLang="en-US" dirty="0" smtClean="0"/>
              <a:t>里我看到了王熙凤争权夺利背后的悲哀和无奈，从</a:t>
            </a:r>
            <a:r>
              <a:rPr lang="en-US" altLang="zh-CN" dirty="0" smtClean="0"/>
              <a:t>《</a:t>
            </a:r>
            <a:r>
              <a:rPr lang="zh-CN" altLang="en-US" dirty="0" smtClean="0"/>
              <a:t>水浒传</a:t>
            </a:r>
            <a:r>
              <a:rPr lang="en-US" altLang="zh-CN" dirty="0" smtClean="0"/>
              <a:t>》</a:t>
            </a:r>
            <a:r>
              <a:rPr lang="zh-CN" altLang="en-US" dirty="0" smtClean="0"/>
              <a:t>风风火火闯九洲的好汉壮烈的背后读到了时代的必然，在</a:t>
            </a:r>
            <a:r>
              <a:rPr lang="en-US" altLang="zh-CN" dirty="0" smtClean="0"/>
              <a:t>《</a:t>
            </a:r>
            <a:r>
              <a:rPr lang="zh-CN" altLang="en-US" dirty="0" smtClean="0"/>
              <a:t>聊斋</a:t>
            </a:r>
            <a:r>
              <a:rPr lang="en-US" altLang="zh-CN" dirty="0" smtClean="0"/>
              <a:t>》</a:t>
            </a:r>
            <a:r>
              <a:rPr lang="zh-CN" altLang="en-US" dirty="0" smtClean="0"/>
              <a:t>魔怪的奇异中看到了对现实的控诉，在</a:t>
            </a:r>
            <a:r>
              <a:rPr lang="en-US" altLang="zh-CN" dirty="0" smtClean="0"/>
              <a:t>《</a:t>
            </a:r>
            <a:r>
              <a:rPr lang="zh-CN" altLang="en-US" dirty="0" smtClean="0"/>
              <a:t>儒林外史</a:t>
            </a:r>
            <a:r>
              <a:rPr lang="en-US" altLang="zh-CN" dirty="0" smtClean="0"/>
              <a:t>》</a:t>
            </a:r>
            <a:r>
              <a:rPr lang="zh-CN" altLang="en-US" dirty="0" smtClean="0"/>
              <a:t>的大笑后看到对官场的讽刺，这时书对我来说已经不再是单纯的白纸黑字，它是一面现实的放大镜，将我们未经历过的或是被忽略掉的细节成倍扩大，再反射入我的眼睛，让我通过它来体验这一切，它成了我接触社会的一种方式，我还从那遥远的时空流传至今的质朴语言中，感悟出为人处事之道。</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568952" cy="6408712"/>
          </a:xfrm>
        </p:spPr>
        <p:txBody>
          <a:bodyPr>
            <a:normAutofit/>
          </a:bodyPr>
          <a:lstStyle/>
          <a:p>
            <a:r>
              <a:rPr lang="zh-CN" altLang="en-US" dirty="0" smtClean="0"/>
              <a:t>（</a:t>
            </a:r>
            <a:r>
              <a:rPr lang="en-US" altLang="zh-CN" dirty="0" smtClean="0"/>
              <a:t>2</a:t>
            </a:r>
            <a:r>
              <a:rPr lang="zh-CN" altLang="en-US" dirty="0" smtClean="0"/>
              <a:t>）至于</a:t>
            </a:r>
            <a:r>
              <a:rPr lang="en-US" altLang="zh-CN" dirty="0" smtClean="0"/>
              <a:t>《</a:t>
            </a:r>
            <a:r>
              <a:rPr lang="zh-CN" altLang="en-US" dirty="0" smtClean="0"/>
              <a:t>阿</a:t>
            </a:r>
            <a:r>
              <a:rPr lang="en-US" dirty="0" smtClean="0"/>
              <a:t>Q</a:t>
            </a:r>
            <a:r>
              <a:rPr lang="zh-CN" altLang="en-US" dirty="0" smtClean="0"/>
              <a:t>正传</a:t>
            </a:r>
            <a:r>
              <a:rPr lang="en-US" altLang="zh-CN" dirty="0" smtClean="0"/>
              <a:t>》</a:t>
            </a:r>
            <a:r>
              <a:rPr lang="zh-CN" altLang="en-US" dirty="0" smtClean="0"/>
              <a:t>，它是我在</a:t>
            </a:r>
            <a:r>
              <a:rPr lang="en-US" altLang="zh-CN" dirty="0" smtClean="0"/>
              <a:t>《</a:t>
            </a:r>
            <a:r>
              <a:rPr lang="zh-CN" altLang="en-US" dirty="0" smtClean="0"/>
              <a:t>呐喊</a:t>
            </a:r>
            <a:r>
              <a:rPr lang="en-US" altLang="zh-CN" dirty="0" smtClean="0"/>
              <a:t>》</a:t>
            </a:r>
            <a:r>
              <a:rPr lang="zh-CN" altLang="en-US" dirty="0" smtClean="0"/>
              <a:t>中最喜欢的一部小说。那么这篇小说到底好在哪里呢？我个人认为是作者对人的深沉的无意识心理的微妙而犀利的洞察，他的语言总是给予人深刻的印象。</a:t>
            </a:r>
            <a:r>
              <a:rPr lang="en-US" altLang="zh-CN" dirty="0" smtClean="0"/>
              <a:t>《</a:t>
            </a:r>
            <a:r>
              <a:rPr lang="zh-CN" altLang="en-US" dirty="0" smtClean="0"/>
              <a:t>阿</a:t>
            </a:r>
            <a:r>
              <a:rPr lang="en-US" dirty="0" smtClean="0"/>
              <a:t>Q</a:t>
            </a:r>
            <a:r>
              <a:rPr lang="zh-CN" altLang="en-US" dirty="0" smtClean="0"/>
              <a:t>正传</a:t>
            </a:r>
            <a:r>
              <a:rPr lang="en-US" altLang="zh-CN" dirty="0" smtClean="0"/>
              <a:t>》</a:t>
            </a:r>
            <a:r>
              <a:rPr lang="zh-CN" altLang="en-US" dirty="0" smtClean="0"/>
              <a:t>中，阿</a:t>
            </a:r>
            <a:r>
              <a:rPr lang="en-US" dirty="0" smtClean="0"/>
              <a:t>Q</a:t>
            </a:r>
            <a:r>
              <a:rPr lang="zh-CN" altLang="en-US" dirty="0" smtClean="0"/>
              <a:t>是一个内心复杂的人物。他在未庄连姓的权利都没有，所以被人叫着阿</a:t>
            </a:r>
            <a:r>
              <a:rPr lang="en-US" dirty="0" smtClean="0"/>
              <a:t>Q</a:t>
            </a:r>
            <a:r>
              <a:rPr lang="zh-CN" altLang="en-US" dirty="0" smtClean="0"/>
              <a:t>。他是勤劳，但却穷得只有一条“万不可脱”的裤子。他是弱者，却欺负比他更弱小的小</a:t>
            </a:r>
            <a:r>
              <a:rPr lang="en-US" dirty="0" smtClean="0"/>
              <a:t>D</a:t>
            </a:r>
            <a:r>
              <a:rPr lang="zh-CN" altLang="en-US" dirty="0" smtClean="0"/>
              <a:t>。从中折射出的是当时社会“奇怪”的逻辑：勤劳的人还是很穷，弱小却爱欺负更弱小的人。他挨了打，常用“老子打小子”来安慰自己，在精神上求的胜利；他长为生计发愁，而关于妇女和婚姻，他还要“合乎圣贤经传”。野蛮的压迫剥削使他贫穷无奈，深重的愚弄毒害更使他愚昧麻木。</a:t>
            </a:r>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476672"/>
            <a:ext cx="8291264" cy="5904656"/>
          </a:xfrm>
        </p:spPr>
        <p:txBody>
          <a:bodyPr>
            <a:normAutofit/>
          </a:bodyPr>
          <a:lstStyle/>
          <a:p>
            <a:r>
              <a:rPr lang="en-US" dirty="0" smtClean="0"/>
              <a:t>6.</a:t>
            </a:r>
            <a:r>
              <a:rPr lang="zh-CN" altLang="en-US" dirty="0" smtClean="0"/>
              <a:t>对人类情感的理性认识不断加深</a:t>
            </a:r>
          </a:p>
          <a:p>
            <a:r>
              <a:rPr lang="zh-CN" altLang="en-US" dirty="0" smtClean="0"/>
              <a:t>（</a:t>
            </a:r>
            <a:r>
              <a:rPr lang="en-US" altLang="zh-CN" dirty="0" smtClean="0"/>
              <a:t>1</a:t>
            </a:r>
            <a:r>
              <a:rPr lang="zh-CN" altLang="en-US" dirty="0" smtClean="0"/>
              <a:t>）毕淑敏就提了一个很好的建议：从改变自己的心灵做起。既然外界条件和心灵有差距，而外在条件无法改变，那能改变的就只有心灵所向了。这其实是一个既轻松又痛苦的做法。轻松的是不必花费什么，只要想想就行。相比其他寻找幸福的方法，这个可说是最经济的。但痛苦的是思想不是这么容易改变的。我们具体要做的就是像大禹治水一样，疏导它，慢慢地就可以改变心灵了。</a:t>
            </a:r>
          </a:p>
          <a:p>
            <a:pPr>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435280" cy="5976664"/>
          </a:xfrm>
        </p:spPr>
        <p:txBody>
          <a:bodyPr>
            <a:normAutofit/>
          </a:bodyPr>
          <a:lstStyle/>
          <a:p>
            <a:r>
              <a:rPr lang="zh-CN" altLang="en-US" dirty="0" smtClean="0"/>
              <a:t>（</a:t>
            </a:r>
            <a:r>
              <a:rPr lang="en-US" altLang="zh-CN" dirty="0" smtClean="0"/>
              <a:t>2</a:t>
            </a:r>
            <a:r>
              <a:rPr lang="zh-CN" altLang="en-US" dirty="0" smtClean="0"/>
              <a:t>）同情是源于我们想象自己处在他人的环境而“感觉”出的他人的痛苦和所承受的悲伤而产生的怜悯。就像在路上看到有位老人跌倒，我们会不由自主的想象到我们自己跌倒似的痛，所以我们产生了同情而去帮助他，这样的行为被称之为美德的行为。个人认为人们因为同情感到他人的痛苦，就相当于自己承受了他人的痛苦，或是自我产生了一个痛苦。为了让自己的痛苦减轻，所以我们决定去帮助痛苦的源头，也就是那个被我们同情的人。于是这种利己又利人的行为被道德所认可。</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8748464" cy="6858000"/>
          </a:xfrm>
        </p:spPr>
        <p:txBody>
          <a:bodyPr>
            <a:normAutofit/>
          </a:bodyPr>
          <a:lstStyle/>
          <a:p>
            <a:endParaRPr lang="en-US" altLang="zh-CN" dirty="0" smtClean="0"/>
          </a:p>
          <a:p>
            <a:r>
              <a:rPr lang="en-US" dirty="0" smtClean="0"/>
              <a:t>7.</a:t>
            </a:r>
            <a:r>
              <a:rPr lang="zh-CN" altLang="en-US" dirty="0" smtClean="0"/>
              <a:t>自我意识不断强化</a:t>
            </a:r>
          </a:p>
          <a:p>
            <a:r>
              <a:rPr lang="zh-CN" altLang="en-US" dirty="0" smtClean="0"/>
              <a:t>（</a:t>
            </a:r>
            <a:r>
              <a:rPr lang="en-US" altLang="zh-CN" dirty="0" smtClean="0"/>
              <a:t>1</a:t>
            </a:r>
            <a:r>
              <a:rPr lang="zh-CN" altLang="en-US" dirty="0" smtClean="0"/>
              <a:t>）我们自幼就被教导着，为人要谦虚、谨慎，永远不要觉得自己很重要，而要学着放低自己，自己并不重要</a:t>
            </a:r>
            <a:r>
              <a:rPr lang="en-US" altLang="zh-CN" dirty="0" smtClean="0"/>
              <a:t>——</a:t>
            </a:r>
            <a:r>
              <a:rPr lang="zh-CN" altLang="en-US" dirty="0" smtClean="0"/>
              <a:t>作为一名普通士兵，与辉煌胜利相比，我不重要；作为一个单薄的个体，与浑厚的集体相比，我不重要；作为一个奉献型的女性，与整个家庭相比，我不重要；作为随处可见的人的一分子，与宝贵的物质相比，我不重要。可是，是时候了，我们该对自己说一声：“我很重要。”是的，我很重要，这不是骄傲自大，而是对自己的自重，更是对社会的责任。我很重要，因此我要加倍努力，使自己变得更强；我很重要，因此更要注意自己的一言一行，会对周围产生怎样的影响。</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48680"/>
            <a:ext cx="7931224" cy="5904656"/>
          </a:xfrm>
        </p:spPr>
        <p:txBody>
          <a:bodyPr>
            <a:normAutofit/>
          </a:bodyPr>
          <a:lstStyle/>
          <a:p>
            <a:r>
              <a:rPr lang="zh-CN" altLang="en-US" dirty="0" smtClean="0"/>
              <a:t>（</a:t>
            </a:r>
            <a:r>
              <a:rPr lang="en-US" altLang="zh-CN" dirty="0" smtClean="0"/>
              <a:t>2</a:t>
            </a:r>
            <a:r>
              <a:rPr lang="zh-CN" altLang="en-US" dirty="0" smtClean="0"/>
              <a:t>）同样，吕布这个人物在历史中也在不断演绎。如清代的和珅，现代的林彪，最近的周久耕等，哪一个不是位高权重、自以为是、为所欲为，最后都落得悲惨的下场。我们是</a:t>
            </a:r>
            <a:r>
              <a:rPr lang="en-US" dirty="0" smtClean="0"/>
              <a:t>“</a:t>
            </a:r>
            <a:r>
              <a:rPr lang="zh-CN" altLang="en-US" dirty="0" smtClean="0"/>
              <a:t>金字塔尖</a:t>
            </a:r>
            <a:r>
              <a:rPr lang="en-US" dirty="0" smtClean="0"/>
              <a:t>”</a:t>
            </a:r>
            <a:r>
              <a:rPr lang="zh-CN" altLang="en-US" dirty="0" smtClean="0"/>
              <a:t>的人，能进入省一级重高的人都是实力不俗的。但是我们不能只关注辉煌的过去，骄傲自大，不能做新时代的吕布。面对更激烈的竞争，我们应有更高的目标。吕布，一个</a:t>
            </a:r>
            <a:r>
              <a:rPr lang="en-US" dirty="0" smtClean="0"/>
              <a:t>“</a:t>
            </a:r>
            <a:r>
              <a:rPr lang="zh-CN" altLang="en-US" dirty="0" smtClean="0"/>
              <a:t>很悲剧</a:t>
            </a:r>
            <a:r>
              <a:rPr lang="en-US" dirty="0" smtClean="0"/>
              <a:t>”</a:t>
            </a:r>
            <a:r>
              <a:rPr lang="zh-CN" altLang="en-US" dirty="0" smtClean="0"/>
              <a:t>的人，给了我们很好的警醒。</a:t>
            </a:r>
            <a:r>
              <a:rPr lang="en-US" dirty="0" smtClean="0"/>
              <a:t>“</a:t>
            </a:r>
            <a:r>
              <a:rPr lang="zh-CN" altLang="en-US" dirty="0" smtClean="0"/>
              <a:t>莫自大，自大遭天谴</a:t>
            </a:r>
            <a:r>
              <a:rPr lang="en-US" dirty="0" smtClean="0"/>
              <a:t>”</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332656"/>
            <a:ext cx="8424936" cy="5760640"/>
          </a:xfrm>
        </p:spPr>
        <p:txBody>
          <a:bodyPr>
            <a:normAutofit/>
          </a:bodyPr>
          <a:lstStyle/>
          <a:p>
            <a:r>
              <a:rPr lang="en-US" dirty="0" smtClean="0"/>
              <a:t>8.</a:t>
            </a:r>
            <a:r>
              <a:rPr lang="zh-CN" altLang="en-US" dirty="0" smtClean="0"/>
              <a:t>凸显了具有独到见解的个性化赏读能力</a:t>
            </a:r>
            <a:endParaRPr lang="en-US" altLang="zh-CN" dirty="0" smtClean="0"/>
          </a:p>
          <a:p>
            <a:r>
              <a:rPr lang="zh-CN" altLang="en-US" dirty="0" smtClean="0"/>
              <a:t>（</a:t>
            </a:r>
            <a:r>
              <a:rPr lang="en-US" altLang="zh-CN" dirty="0" smtClean="0"/>
              <a:t>1</a:t>
            </a:r>
            <a:r>
              <a:rPr lang="zh-CN" altLang="en-US" dirty="0" smtClean="0"/>
              <a:t>）记得我刚看第一篇，写了花园里很多的虫草，花鸟，种类繁多，而他却几乎对每样事物都进行描述但都不多，这让我想到了老师曾教的详略得当，突出重点的写法。我想“这是不是有问题啊？”之后继续看下去，看到</a:t>
            </a:r>
            <a:r>
              <a:rPr lang="en-US" altLang="zh-CN" dirty="0" smtClean="0"/>
              <a:t>《</a:t>
            </a:r>
            <a:r>
              <a:rPr lang="zh-CN" altLang="en-US" dirty="0" smtClean="0"/>
              <a:t>泡茶馆</a:t>
            </a:r>
            <a:r>
              <a:rPr lang="en-US" altLang="zh-CN" dirty="0" smtClean="0"/>
              <a:t>》</a:t>
            </a:r>
            <a:r>
              <a:rPr lang="zh-CN" altLang="en-US" dirty="0" smtClean="0"/>
              <a:t>时我才明白其实作者也是遵循这个原则的。作者的确写了很多事物，就拿</a:t>
            </a:r>
            <a:r>
              <a:rPr lang="en-US" altLang="zh-CN" dirty="0" smtClean="0"/>
              <a:t>《</a:t>
            </a:r>
            <a:r>
              <a:rPr lang="zh-CN" altLang="en-US" dirty="0" smtClean="0"/>
              <a:t>泡茶馆</a:t>
            </a:r>
            <a:r>
              <a:rPr lang="en-US" altLang="zh-CN" dirty="0" smtClean="0"/>
              <a:t>》</a:t>
            </a:r>
            <a:r>
              <a:rPr lang="zh-CN" altLang="en-US" dirty="0" smtClean="0"/>
              <a:t>来说，我数了一下，一共提了约十家茶馆，但却又不怎么使人厌烦，这是因为作者只对每家茶馆的特点进行描述，</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505475"/>
          </a:xfrm>
        </p:spPr>
        <p:txBody>
          <a:bodyPr>
            <a:normAutofit/>
          </a:bodyPr>
          <a:lstStyle/>
          <a:p>
            <a:r>
              <a:rPr lang="zh-CN" altLang="en-US" dirty="0" smtClean="0"/>
              <a:t>抓住了每家茶馆的特色，略去了那些相似平常之处，使读者感到新鲜，而且关于这些特点的描述也并非平辅直叙，毕竟这不是推销茶馆的广告，而是回忆往事的散文。因而每个茶馆的记叙中都有我或是联大同学的有趣经历，这不仅表达出作者对往事的怀念，也使文章增添了生命力，或者这也是为什么这篇散文取名为</a:t>
            </a:r>
            <a:r>
              <a:rPr lang="en-US" altLang="zh-CN" dirty="0" smtClean="0"/>
              <a:t>《</a:t>
            </a:r>
            <a:r>
              <a:rPr lang="zh-CN" altLang="en-US" dirty="0" smtClean="0"/>
              <a:t>泡茶馆</a:t>
            </a:r>
            <a:r>
              <a:rPr lang="en-US" altLang="zh-CN" dirty="0" smtClean="0"/>
              <a:t>》</a:t>
            </a:r>
            <a:r>
              <a:rPr lang="zh-CN" altLang="en-US" dirty="0" smtClean="0"/>
              <a:t>而非</a:t>
            </a:r>
            <a:r>
              <a:rPr lang="en-US" altLang="zh-CN" dirty="0" smtClean="0"/>
              <a:t>《</a:t>
            </a:r>
            <a:r>
              <a:rPr lang="zh-CN" altLang="en-US" dirty="0" smtClean="0"/>
              <a:t>茶馆</a:t>
            </a:r>
            <a:r>
              <a:rPr lang="en-US" altLang="zh-CN" dirty="0" smtClean="0"/>
              <a:t>》</a:t>
            </a:r>
            <a:r>
              <a:rPr lang="zh-CN" altLang="en-US" dirty="0" smtClean="0"/>
              <a:t>。一个“泡”字就如神笔马良笔下一笔，使文章充满了生机。看似平淡，看似幽默的背后是这位老人讲故事的高超技艺。</a:t>
            </a:r>
          </a:p>
          <a:p>
            <a:endParaRPr lang="zh-CN"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95536" y="332656"/>
            <a:ext cx="8291264" cy="6525344"/>
          </a:xfrm>
        </p:spPr>
        <p:txBody>
          <a:bodyPr>
            <a:normAutofit/>
          </a:bodyPr>
          <a:lstStyle/>
          <a:p>
            <a:r>
              <a:rPr lang="zh-CN" altLang="en-US" dirty="0" smtClean="0"/>
              <a:t>（</a:t>
            </a:r>
            <a:r>
              <a:rPr lang="en-US" altLang="zh-CN" dirty="0" smtClean="0"/>
              <a:t>2</a:t>
            </a:r>
            <a:r>
              <a:rPr lang="zh-CN" altLang="en-US" dirty="0" smtClean="0"/>
              <a:t>）至于人物，简版可能因为过于精简了，导致人物的单薄甚至扭曲。或者说精简版为了突出其中的某个人物而将其他人物简化</a:t>
            </a:r>
            <a:r>
              <a:rPr lang="en-US" altLang="zh-CN" dirty="0" smtClean="0"/>
              <a:t>—</a:t>
            </a:r>
            <a:r>
              <a:rPr lang="zh-CN" altLang="en-US" dirty="0" smtClean="0"/>
              <a:t>至少我看的精简版是这样的。在看了精简版的三国之后我丝毫没有看出刘备是一个有雄心壮志的英雄，在我看来他只是一个对诸葛亮的计谋无一不纳的纳谏者。而张飞的性格在简版中的体现和在原著中的体现更是大不相同。有勇无谋、粗鲁、暴力这些词都是我看了之简版后对张飞的评价。而当我看了原著后才发现张飞有计有勇，义气非凡。原来简版省去了原著</a:t>
            </a:r>
            <a:r>
              <a:rPr lang="en-US" altLang="zh-CN" dirty="0" smtClean="0"/>
              <a:t>《</a:t>
            </a:r>
            <a:r>
              <a:rPr lang="zh-CN" altLang="en-US" dirty="0" smtClean="0"/>
              <a:t>张翼德义释严颜</a:t>
            </a:r>
            <a:r>
              <a:rPr lang="en-US" altLang="zh-CN" dirty="0" smtClean="0"/>
              <a:t>》</a:t>
            </a:r>
            <a:r>
              <a:rPr lang="zh-CN" altLang="en-US" dirty="0" smtClean="0"/>
              <a:t>这一章，这章中张飞与严颜多次发生口角，也多次说要杀了严颜，而当他用计谋活捉了严颜后却让严颜上座。这足可见其智义。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32656"/>
            <a:ext cx="8229600" cy="5112568"/>
          </a:xfrm>
        </p:spPr>
        <p:txBody>
          <a:bodyPr>
            <a:normAutofit/>
          </a:bodyPr>
          <a:lstStyle/>
          <a:p>
            <a:r>
              <a:rPr lang="zh-CN" altLang="en-US" dirty="0"/>
              <a:t>一、问题的</a:t>
            </a:r>
            <a:r>
              <a:rPr lang="zh-CN" altLang="en-US" dirty="0" smtClean="0"/>
              <a:t>提出</a:t>
            </a:r>
            <a:endParaRPr lang="en-US" altLang="zh-CN" dirty="0" smtClean="0"/>
          </a:p>
          <a:p>
            <a:r>
              <a:rPr lang="zh-CN" altLang="en-US" dirty="0" smtClean="0"/>
              <a:t>◎教育是什么？教育是一种改变人的力量。因为这种力量不能遗传，所以就有了教师。教师给予学生求真、趋善、向美的力量，有了这种力量，学生在未来持续发展中才可能成为一个真正的人。所以，我相信教育的这种力量，相信每一个学生。教师如果不给予学生这种力量，那就是教师的失职，教育的失败。所以，教师的责任重大，教育的使命神圣。</a:t>
            </a:r>
          </a:p>
          <a:p>
            <a:endParaRPr lang="zh-CN" altLang="en-US" dirty="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48672"/>
          </a:xfrm>
        </p:spPr>
        <p:txBody>
          <a:bodyPr>
            <a:normAutofit/>
          </a:bodyPr>
          <a:lstStyle/>
          <a:p>
            <a:r>
              <a:rPr lang="zh-CN" altLang="en-US" dirty="0" smtClean="0"/>
              <a:t>综上所述，简版三国的弊一在于语言方面体现不出名著的特点；其二它起不到一种反映历史发展的作用；其三它会使人对三国中人物造成曲解。我们之所以读名著是因为名著不仅有历史意义还有文学意义，然而简版名著在这两方面都有缺失。</a:t>
            </a:r>
          </a:p>
          <a:p>
            <a:r>
              <a:rPr lang="zh-CN" altLang="en-US" dirty="0" smtClean="0"/>
              <a:t>但是简版的名著也不是一无是处，知识是不断补充更正的，在读了简版后再读原著会更容易也更能体会名著的魅力。</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832648"/>
          </a:xfrm>
        </p:spPr>
        <p:txBody>
          <a:bodyPr/>
          <a:lstStyle/>
          <a:p>
            <a:r>
              <a:rPr lang="zh-CN" altLang="en-US" dirty="0" smtClean="0"/>
              <a:t>八、</a:t>
            </a:r>
            <a:r>
              <a:rPr lang="zh-CN" altLang="en-US" dirty="0"/>
              <a:t>讨论</a:t>
            </a:r>
          </a:p>
          <a:p>
            <a:r>
              <a:rPr lang="zh-CN" altLang="en-US" dirty="0"/>
              <a:t>（一）教师还要进一步解放思想，转变教学观念</a:t>
            </a:r>
            <a:r>
              <a:rPr lang="zh-CN" altLang="en-US" dirty="0" smtClean="0"/>
              <a:t>。</a:t>
            </a:r>
            <a:endParaRPr lang="en-US" altLang="zh-CN" dirty="0" smtClean="0"/>
          </a:p>
          <a:p>
            <a:r>
              <a:rPr lang="zh-CN" altLang="en-US" dirty="0"/>
              <a:t>（二）努力处理好阅读经典与提高学生语文能力的关系</a:t>
            </a:r>
            <a:r>
              <a:rPr lang="zh-CN" altLang="en-US" dirty="0" smtClean="0"/>
              <a:t>。</a:t>
            </a:r>
            <a:endParaRPr lang="en-US" altLang="zh-CN" dirty="0" smtClean="0"/>
          </a:p>
          <a:p>
            <a:r>
              <a:rPr lang="zh-CN" altLang="en-US" dirty="0"/>
              <a:t>（三）呈现阅读效果的方式还待改进，可以有一定的弹性要求</a:t>
            </a:r>
            <a:r>
              <a:rPr lang="zh-CN" altLang="en-US" dirty="0" smtClean="0"/>
              <a:t>。</a:t>
            </a:r>
            <a:endParaRPr lang="en-US" altLang="zh-CN" dirty="0" smtClean="0"/>
          </a:p>
          <a:p>
            <a:r>
              <a:rPr lang="zh-CN" altLang="en-US" dirty="0"/>
              <a:t>（四）进一步加强阅读指导的力度</a:t>
            </a:r>
            <a:r>
              <a:rPr lang="zh-CN" altLang="en-US" dirty="0" smtClean="0"/>
              <a:t>。</a:t>
            </a:r>
            <a:endParaRPr lang="en-US" altLang="zh-CN" dirty="0" smtClean="0"/>
          </a:p>
          <a:p>
            <a:r>
              <a:rPr lang="zh-CN" altLang="en-US" dirty="0"/>
              <a:t>（五）阅读交流的方式还可以灵活多样。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a:bodyPr>
          <a:lstStyle/>
          <a:p>
            <a:r>
              <a:rPr lang="zh-CN" altLang="en-US" dirty="0"/>
              <a:t>九、</a:t>
            </a:r>
            <a:r>
              <a:rPr lang="zh-CN" altLang="en-US" dirty="0" smtClean="0"/>
              <a:t>结论</a:t>
            </a:r>
            <a:endParaRPr lang="en-US" altLang="zh-CN" dirty="0" smtClean="0"/>
          </a:p>
          <a:p>
            <a:r>
              <a:rPr lang="zh-CN" altLang="en-US" dirty="0" smtClean="0"/>
              <a:t>（一）</a:t>
            </a:r>
            <a:r>
              <a:rPr lang="zh-CN" altLang="en-US" dirty="0"/>
              <a:t>课题具有涵盖和超越语文学科本身的</a:t>
            </a:r>
            <a:r>
              <a:rPr lang="zh-CN" altLang="en-US" dirty="0" smtClean="0"/>
              <a:t>现实意义。</a:t>
            </a:r>
            <a:endParaRPr lang="en-US" altLang="zh-CN" dirty="0" smtClean="0"/>
          </a:p>
          <a:p>
            <a:r>
              <a:rPr lang="zh-CN" altLang="en-US" dirty="0" smtClean="0"/>
              <a:t>（二）</a:t>
            </a:r>
            <a:r>
              <a:rPr lang="zh-CN" altLang="en-US" dirty="0"/>
              <a:t>课题找到了实施新课程提升语文教师专业成长的较好的切入点。</a:t>
            </a:r>
          </a:p>
          <a:p>
            <a:r>
              <a:rPr lang="zh-CN" altLang="en-US" dirty="0" smtClean="0"/>
              <a:t>（三）</a:t>
            </a:r>
            <a:r>
              <a:rPr lang="zh-CN" altLang="en-US" dirty="0"/>
              <a:t>课题给我们启示，教师应该是引领者，教师的成功在于将学生引入经典的殿堂。</a:t>
            </a:r>
          </a:p>
          <a:p>
            <a:r>
              <a:rPr lang="zh-CN" altLang="en-US" dirty="0" smtClean="0"/>
              <a:t>（四）厚实</a:t>
            </a:r>
            <a:r>
              <a:rPr lang="zh-CN" altLang="en-US" dirty="0"/>
              <a:t>的学养和宽广的人文情怀是一个语文教师的基本素质，也是其不断提升教学能力的最重要的基础</a:t>
            </a:r>
            <a:r>
              <a:rPr lang="zh-CN" altLang="en-US" dirty="0" smtClean="0"/>
              <a:t>。</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412775"/>
            <a:ext cx="8229600" cy="3672409"/>
          </a:xfrm>
        </p:spPr>
        <p:style>
          <a:lnRef idx="2">
            <a:schemeClr val="accent1"/>
          </a:lnRef>
          <a:fillRef idx="1">
            <a:schemeClr val="lt1"/>
          </a:fillRef>
          <a:effectRef idx="0">
            <a:schemeClr val="accent1"/>
          </a:effectRef>
          <a:fontRef idx="minor">
            <a:schemeClr val="dk1"/>
          </a:fontRef>
        </p:style>
        <p:txBody>
          <a:bodyPr>
            <a:normAutofit/>
          </a:bodyPr>
          <a:lstStyle/>
          <a:p>
            <a:r>
              <a:rPr lang="zh-CN" altLang="en-US" dirty="0" smtClean="0"/>
              <a:t>善待学生乃为师之本。我善待学生，首先是因为我从小学到大学，没有遇到一个不善待我的老师。何以报答师恩，唯有善待我的学生。我善待学生，学生善待他人，这个社会就会因充满了善而更为美好。康德说，善良是人类的第一命令。我说，善待学生是教师的第一品性。</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slide(fromBottom)">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（五）课题实验表明，学生表现出了这样的能力，而我们认为这样的能力具有了语文能力的真正内涵。</a:t>
            </a:r>
          </a:p>
          <a:p>
            <a:endParaRPr lang="zh-CN"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764704"/>
            <a:ext cx="8229600" cy="5361459"/>
          </a:xfrm>
        </p:spPr>
        <p:txBody>
          <a:bodyPr/>
          <a:lstStyle/>
          <a:p>
            <a:endParaRPr lang="en-US" altLang="zh-CN" sz="4800" b="1" dirty="0" smtClean="0"/>
          </a:p>
          <a:p>
            <a:endParaRPr lang="en-US" altLang="zh-CN" sz="4800" b="1" dirty="0" smtClean="0"/>
          </a:p>
          <a:p>
            <a:r>
              <a:rPr lang="zh-CN" altLang="en-US" sz="4800" b="1" dirty="0" smtClean="0"/>
              <a:t>高三语文目标复习训练探究</a:t>
            </a:r>
            <a:endParaRPr lang="zh-CN" altLang="en-US" sz="4800"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3528" y="404664"/>
            <a:ext cx="8496944" cy="6120680"/>
          </a:xfrm>
        </p:spPr>
        <p:txBody>
          <a:bodyPr/>
          <a:lstStyle/>
          <a:p>
            <a:r>
              <a:rPr lang="zh-CN" altLang="en-US" b="1" dirty="0" smtClean="0"/>
              <a:t>一、问题的提出</a:t>
            </a:r>
            <a:endParaRPr lang="en-US" altLang="zh-CN" b="1" dirty="0" smtClean="0"/>
          </a:p>
          <a:p>
            <a:r>
              <a:rPr lang="zh-CN" altLang="en-US" dirty="0" smtClean="0"/>
              <a:t>（一）引言</a:t>
            </a:r>
          </a:p>
          <a:p>
            <a:r>
              <a:rPr lang="zh-CN" altLang="en-US" dirty="0" smtClean="0"/>
              <a:t>（二）高三语文复习存在的弊端</a:t>
            </a:r>
          </a:p>
          <a:p>
            <a:r>
              <a:rPr lang="zh-CN" altLang="en-US" dirty="0" smtClean="0"/>
              <a:t>（三）高三语文复习研究的现状</a:t>
            </a:r>
          </a:p>
          <a:p>
            <a:pPr lvl="0"/>
            <a:r>
              <a:rPr lang="zh-CN" altLang="en-US" b="1" dirty="0" smtClean="0"/>
              <a:t>二、实验的基本依据</a:t>
            </a:r>
            <a:endParaRPr lang="zh-CN" altLang="en-US" dirty="0" smtClean="0"/>
          </a:p>
          <a:p>
            <a:r>
              <a:rPr lang="zh-CN" altLang="en-US" dirty="0" smtClean="0"/>
              <a:t>（一）目标教学理论对我们的启示</a:t>
            </a:r>
          </a:p>
          <a:p>
            <a:r>
              <a:rPr lang="zh-CN" altLang="en-US" dirty="0" smtClean="0"/>
              <a:t>（二）目标教学实验在我国的开展情况</a:t>
            </a:r>
          </a:p>
          <a:p>
            <a:r>
              <a:rPr lang="zh-CN" altLang="en-US" dirty="0" smtClean="0"/>
              <a:t>（三）对高三语文目标复习训练的理性思考</a:t>
            </a:r>
            <a:endParaRPr lang="en-US" altLang="zh-CN" dirty="0" smtClean="0"/>
          </a:p>
          <a:p>
            <a:r>
              <a:rPr lang="zh-CN" altLang="en-US" b="1" dirty="0" smtClean="0"/>
              <a:t>三、高三语文目标复习训练的教学模式</a:t>
            </a:r>
            <a:endParaRPr lang="zh-CN" altLang="en-US" dirty="0" smtClean="0"/>
          </a:p>
          <a:p>
            <a:endParaRPr lang="zh-CN" altLang="en-US" dirty="0" smtClean="0"/>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5976664"/>
          </a:xfrm>
        </p:spPr>
        <p:txBody>
          <a:bodyPr/>
          <a:lstStyle/>
          <a:p>
            <a:r>
              <a:rPr lang="zh-CN" altLang="en-US" dirty="0" smtClean="0"/>
              <a:t>（一）确定目标</a:t>
            </a:r>
            <a:endParaRPr lang="en-US" altLang="zh-CN" dirty="0" smtClean="0"/>
          </a:p>
          <a:p>
            <a:r>
              <a:rPr lang="zh-CN" altLang="en-US" dirty="0" smtClean="0"/>
              <a:t>（二）展示目标</a:t>
            </a:r>
            <a:endParaRPr lang="en-US" altLang="zh-CN" dirty="0" smtClean="0"/>
          </a:p>
          <a:p>
            <a:r>
              <a:rPr lang="zh-CN" altLang="en-US" dirty="0" smtClean="0"/>
              <a:t>（三）实施训练</a:t>
            </a:r>
          </a:p>
          <a:p>
            <a:r>
              <a:rPr lang="zh-CN" altLang="en-US" dirty="0" smtClean="0"/>
              <a:t>（四）测试和反馈</a:t>
            </a:r>
          </a:p>
          <a:p>
            <a:r>
              <a:rPr lang="zh-CN" altLang="en-US" dirty="0" smtClean="0"/>
              <a:t>（五）矫正和补救</a:t>
            </a:r>
          </a:p>
          <a:p>
            <a:pPr lvl="0"/>
            <a:r>
              <a:rPr lang="zh-CN" altLang="en-US" b="1" dirty="0" smtClean="0"/>
              <a:t>四、实验中三个重要问题的处理</a:t>
            </a:r>
            <a:endParaRPr lang="en-US" altLang="zh-CN" b="1" dirty="0" smtClean="0"/>
          </a:p>
          <a:p>
            <a:r>
              <a:rPr lang="zh-CN" altLang="en-US" dirty="0" smtClean="0"/>
              <a:t>（一）认知准备状态</a:t>
            </a:r>
          </a:p>
          <a:p>
            <a:r>
              <a:rPr lang="zh-CN" altLang="en-US" dirty="0" smtClean="0"/>
              <a:t>（二）情感准备状态</a:t>
            </a:r>
          </a:p>
          <a:p>
            <a:r>
              <a:rPr lang="zh-CN" altLang="en-US" dirty="0" smtClean="0"/>
              <a:t>（三）训练资料的选用</a:t>
            </a:r>
          </a:p>
          <a:p>
            <a:pPr lvl="0"/>
            <a:r>
              <a:rPr lang="zh-CN" altLang="en-US" dirty="0" smtClean="0"/>
              <a:t>五、结论</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slide(fromBottom)">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slide(fromBottom)">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slide(fromBottom)">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88640"/>
            <a:ext cx="8229600" cy="5937523"/>
          </a:xfrm>
        </p:spPr>
        <p:txBody>
          <a:bodyPr/>
          <a:lstStyle/>
          <a:p>
            <a:r>
              <a:rPr lang="zh-CN" altLang="en-US" dirty="0" smtClean="0"/>
              <a:t>（一）促使我们转变教育观念</a:t>
            </a:r>
            <a:endParaRPr lang="en-US" altLang="zh-CN" dirty="0" smtClean="0"/>
          </a:p>
          <a:p>
            <a:r>
              <a:rPr lang="zh-CN" altLang="en-US" dirty="0" smtClean="0"/>
              <a:t>（二）树立了正确的语文训练观</a:t>
            </a:r>
          </a:p>
          <a:p>
            <a:r>
              <a:rPr lang="zh-CN" altLang="en-US" dirty="0" smtClean="0"/>
              <a:t>（三）师生掌握了教学的主动权</a:t>
            </a:r>
          </a:p>
          <a:p>
            <a:r>
              <a:rPr lang="zh-CN" altLang="en-US" dirty="0" smtClean="0"/>
              <a:t>（四）优化了复习训练教学过程</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1196752"/>
            <a:ext cx="8568952" cy="4929411"/>
          </a:xfrm>
        </p:spPr>
        <p:txBody>
          <a:bodyPr/>
          <a:lstStyle/>
          <a:p>
            <a:pPr algn="ctr"/>
            <a:r>
              <a:rPr lang="zh-CN" altLang="en-US" sz="4800" dirty="0" smtClean="0"/>
              <a:t>几堂课的教学评价</a:t>
            </a:r>
            <a:endParaRPr lang="en-US" altLang="zh-CN" sz="4800" dirty="0" smtClean="0"/>
          </a:p>
          <a:p>
            <a:pPr>
              <a:buNone/>
            </a:pPr>
            <a:r>
              <a:rPr lang="en-US" altLang="zh-CN" sz="4800" dirty="0" smtClean="0"/>
              <a:t>——</a:t>
            </a:r>
            <a:r>
              <a:rPr lang="zh-CN" altLang="en-US" sz="4800" dirty="0" smtClean="0"/>
              <a:t>语文课例研究的价值取向探究</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836712"/>
            <a:ext cx="8219256" cy="4968552"/>
          </a:xfrm>
        </p:spPr>
        <p:txBody>
          <a:bodyPr>
            <a:normAutofit/>
          </a:bodyPr>
          <a:lstStyle/>
          <a:p>
            <a:r>
              <a:rPr lang="zh-CN" altLang="en-US" dirty="0" smtClean="0"/>
              <a:t>◎学生在学校成为什么样的人？我只能说学生在我们的教育阶段中应该具备什么样的素质。因为在我们的教育阶段中，学生还是一个正在发展中的人。所以，我们是为学生未来的发展奠定某种基础，提供某种可能。面对新世纪，我认为以良好的心理健康为基础而形成的高尚的道德情感应该是一个学生首要具备的素质，有了这样的素质，学生才有可能发展为我们所期望的真正的人。</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260648"/>
            <a:ext cx="8640960" cy="6264696"/>
          </a:xfrm>
        </p:spPr>
        <p:txBody>
          <a:bodyPr>
            <a:normAutofit/>
          </a:bodyPr>
          <a:lstStyle/>
          <a:p>
            <a:r>
              <a:rPr lang="zh-CN" altLang="en-US" b="1" dirty="0" smtClean="0"/>
              <a:t>（一）讲读课课例探究（以欣赏文学作品课为例）</a:t>
            </a:r>
            <a:endParaRPr lang="zh-CN" altLang="en-US" dirty="0" smtClean="0"/>
          </a:p>
          <a:p>
            <a:r>
              <a:rPr lang="en-US" altLang="zh-CN" dirty="0" smtClean="0"/>
              <a:t>【</a:t>
            </a:r>
            <a:r>
              <a:rPr lang="zh-CN" altLang="en-US" dirty="0" smtClean="0"/>
              <a:t>课例</a:t>
            </a:r>
            <a:r>
              <a:rPr lang="en-US" dirty="0" smtClean="0"/>
              <a:t>1</a:t>
            </a:r>
            <a:r>
              <a:rPr lang="en-US" altLang="zh-CN" dirty="0" smtClean="0"/>
              <a:t>】</a:t>
            </a:r>
            <a:r>
              <a:rPr lang="zh-CN" altLang="en-US" dirty="0" smtClean="0"/>
              <a:t>课文：</a:t>
            </a:r>
            <a:r>
              <a:rPr lang="en-US" altLang="zh-CN" dirty="0" smtClean="0"/>
              <a:t>《</a:t>
            </a:r>
            <a:r>
              <a:rPr lang="zh-CN" altLang="en-US" dirty="0" smtClean="0"/>
              <a:t>扬州慢</a:t>
            </a:r>
            <a:r>
              <a:rPr lang="en-US" altLang="zh-CN" dirty="0" smtClean="0"/>
              <a:t>》</a:t>
            </a:r>
            <a:r>
              <a:rPr lang="zh-CN" altLang="en-US" dirty="0" smtClean="0"/>
              <a:t>（以前的高中语文第三册）</a:t>
            </a:r>
          </a:p>
          <a:p>
            <a:r>
              <a:rPr lang="zh-CN" altLang="en-US" dirty="0" smtClean="0"/>
              <a:t>教师提出问题：通读全词后，你能找出哪一个词可以作为“词眼”吗？学生看完全词后，有不同的理解，提出的“词眼”有：空、空城、厌、寒、念。于是师生扣紧这些说法，展开讨论，让学生畅所欲言，联系全词，挖掘词人的思想情感，探讨大家认可的较为合理的说法。</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908720"/>
            <a:ext cx="8229600" cy="5649491"/>
          </a:xfrm>
        </p:spPr>
        <p:txBody>
          <a:bodyPr>
            <a:normAutofit/>
          </a:bodyPr>
          <a:lstStyle/>
          <a:p>
            <a:r>
              <a:rPr lang="en-US" altLang="zh-CN" dirty="0" smtClean="0"/>
              <a:t>【</a:t>
            </a:r>
            <a:r>
              <a:rPr lang="zh-CN" altLang="en-US" dirty="0" smtClean="0"/>
              <a:t>课例</a:t>
            </a:r>
            <a:r>
              <a:rPr lang="en-US" dirty="0" smtClean="0"/>
              <a:t>2</a:t>
            </a:r>
            <a:r>
              <a:rPr lang="en-US" altLang="zh-CN" dirty="0" smtClean="0"/>
              <a:t>】</a:t>
            </a:r>
            <a:r>
              <a:rPr lang="zh-CN" altLang="en-US" dirty="0" smtClean="0"/>
              <a:t>课文：</a:t>
            </a:r>
            <a:r>
              <a:rPr lang="en-US" altLang="zh-CN" dirty="0" smtClean="0"/>
              <a:t>《</a:t>
            </a:r>
            <a:r>
              <a:rPr lang="zh-CN" altLang="en-US" dirty="0" smtClean="0"/>
              <a:t>泪珠与珍珠</a:t>
            </a:r>
            <a:r>
              <a:rPr lang="en-US" altLang="zh-CN" dirty="0" smtClean="0"/>
              <a:t>》</a:t>
            </a:r>
            <a:r>
              <a:rPr lang="zh-CN" altLang="en-US" dirty="0" smtClean="0"/>
              <a:t>（以前的高中语文第三册）</a:t>
            </a:r>
          </a:p>
          <a:p>
            <a:r>
              <a:rPr lang="zh-CN" altLang="en-US" dirty="0" smtClean="0"/>
              <a:t>教师先展示学生预习后列出的若干问题，经过快速筛选，展示一个关键问题：“珍珠”在课文中只有一句话带过，为什么课文却以“泪珠和珍珠”为题？师生于是以此问题为突破口，梳理文章内容，理清文章思路，品味作者感情，比较深入地理解了课文的内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76672"/>
            <a:ext cx="8229600" cy="6381328"/>
          </a:xfrm>
        </p:spPr>
        <p:txBody>
          <a:bodyPr>
            <a:normAutofit/>
          </a:bodyPr>
          <a:lstStyle/>
          <a:p>
            <a:r>
              <a:rPr lang="en-US" altLang="zh-CN" dirty="0" smtClean="0"/>
              <a:t>【</a:t>
            </a:r>
            <a:r>
              <a:rPr lang="zh-CN" altLang="en-US" dirty="0" smtClean="0"/>
              <a:t>课例</a:t>
            </a:r>
            <a:r>
              <a:rPr lang="en-US" dirty="0" smtClean="0"/>
              <a:t>3</a:t>
            </a:r>
            <a:r>
              <a:rPr lang="en-US" altLang="zh-CN" dirty="0" smtClean="0"/>
              <a:t>】</a:t>
            </a:r>
            <a:r>
              <a:rPr lang="zh-CN" altLang="en-US" dirty="0" smtClean="0"/>
              <a:t>课文：</a:t>
            </a:r>
            <a:r>
              <a:rPr lang="en-US" altLang="zh-CN" dirty="0" smtClean="0"/>
              <a:t>《</a:t>
            </a:r>
            <a:r>
              <a:rPr lang="zh-CN" altLang="en-US" dirty="0" smtClean="0"/>
              <a:t>离骚</a:t>
            </a:r>
            <a:r>
              <a:rPr lang="en-US" altLang="zh-CN" dirty="0" smtClean="0"/>
              <a:t>》</a:t>
            </a:r>
            <a:r>
              <a:rPr lang="zh-CN" altLang="en-US" dirty="0" smtClean="0"/>
              <a:t>（以前高中语文第三册）</a:t>
            </a:r>
          </a:p>
          <a:p>
            <a:r>
              <a:rPr lang="zh-CN" altLang="en-US" dirty="0" smtClean="0"/>
              <a:t>教师认为</a:t>
            </a:r>
            <a:r>
              <a:rPr lang="en-US" altLang="zh-CN" dirty="0" smtClean="0"/>
              <a:t>《</a:t>
            </a:r>
            <a:r>
              <a:rPr lang="zh-CN" altLang="en-US" dirty="0" smtClean="0"/>
              <a:t>离骚</a:t>
            </a:r>
            <a:r>
              <a:rPr lang="en-US" altLang="zh-CN" dirty="0" smtClean="0"/>
              <a:t>》</a:t>
            </a:r>
            <a:r>
              <a:rPr lang="zh-CN" altLang="en-US" dirty="0" smtClean="0"/>
              <a:t>是很难懂的，又认为</a:t>
            </a:r>
            <a:r>
              <a:rPr lang="en-US" altLang="zh-CN" dirty="0" smtClean="0"/>
              <a:t>《</a:t>
            </a:r>
            <a:r>
              <a:rPr lang="zh-CN" altLang="en-US" dirty="0" smtClean="0"/>
              <a:t>离骚</a:t>
            </a:r>
            <a:r>
              <a:rPr lang="en-US" altLang="zh-CN" dirty="0" smtClean="0"/>
              <a:t>》</a:t>
            </a:r>
            <a:r>
              <a:rPr lang="zh-CN" altLang="en-US" dirty="0" smtClean="0"/>
              <a:t>里的“意象”如“香草”、“美人”、“路”等很难理解，教师选择“意象”为突破口来鉴赏</a:t>
            </a:r>
            <a:r>
              <a:rPr lang="en-US" altLang="zh-CN" dirty="0" smtClean="0"/>
              <a:t>《</a:t>
            </a:r>
            <a:r>
              <a:rPr lang="zh-CN" altLang="en-US" dirty="0" smtClean="0"/>
              <a:t>离骚</a:t>
            </a:r>
            <a:r>
              <a:rPr lang="en-US" altLang="zh-CN" dirty="0" smtClean="0"/>
              <a:t>》</a:t>
            </a:r>
            <a:r>
              <a:rPr lang="zh-CN" altLang="en-US" dirty="0" smtClean="0"/>
              <a:t>，便用</a:t>
            </a:r>
            <a:r>
              <a:rPr lang="en-US" dirty="0" smtClean="0"/>
              <a:t>PPT</a:t>
            </a:r>
            <a:r>
              <a:rPr lang="zh-CN" altLang="en-US" dirty="0" smtClean="0"/>
              <a:t>打出王安石的</a:t>
            </a:r>
            <a:r>
              <a:rPr lang="en-US" altLang="zh-CN" dirty="0" smtClean="0"/>
              <a:t>《</a:t>
            </a:r>
            <a:r>
              <a:rPr lang="zh-CN" altLang="en-US" dirty="0" smtClean="0"/>
              <a:t>春夜</a:t>
            </a:r>
            <a:r>
              <a:rPr lang="en-US" altLang="zh-CN" dirty="0" smtClean="0"/>
              <a:t>》</a:t>
            </a:r>
            <a:r>
              <a:rPr lang="zh-CN" altLang="en-US" dirty="0" smtClean="0"/>
              <a:t>、陈子昂的</a:t>
            </a:r>
            <a:r>
              <a:rPr lang="en-US" altLang="zh-CN" dirty="0" smtClean="0"/>
              <a:t>《</a:t>
            </a:r>
            <a:r>
              <a:rPr lang="zh-CN" altLang="en-US" dirty="0" smtClean="0"/>
              <a:t>感遇三十八</a:t>
            </a:r>
            <a:r>
              <a:rPr lang="en-US" altLang="zh-CN" dirty="0" smtClean="0"/>
              <a:t>·</a:t>
            </a:r>
            <a:r>
              <a:rPr lang="zh-CN" altLang="en-US" dirty="0" smtClean="0"/>
              <a:t>其三</a:t>
            </a:r>
            <a:r>
              <a:rPr lang="en-US" altLang="zh-CN" dirty="0" smtClean="0"/>
              <a:t>》</a:t>
            </a:r>
            <a:r>
              <a:rPr lang="zh-CN" altLang="en-US" dirty="0" smtClean="0"/>
              <a:t>、李白的</a:t>
            </a:r>
            <a:r>
              <a:rPr lang="en-US" altLang="zh-CN" dirty="0" smtClean="0"/>
              <a:t>《</a:t>
            </a:r>
            <a:r>
              <a:rPr lang="zh-CN" altLang="en-US" dirty="0" smtClean="0"/>
              <a:t>长相思</a:t>
            </a:r>
            <a:r>
              <a:rPr lang="en-US" altLang="zh-CN" dirty="0" smtClean="0"/>
              <a:t>》</a:t>
            </a:r>
            <a:r>
              <a:rPr lang="zh-CN" altLang="en-US" dirty="0" smtClean="0"/>
              <a:t>、李煜的</a:t>
            </a:r>
            <a:r>
              <a:rPr lang="en-US" altLang="zh-CN" dirty="0" smtClean="0"/>
              <a:t>《</a:t>
            </a:r>
            <a:r>
              <a:rPr lang="zh-CN" altLang="en-US" dirty="0" smtClean="0"/>
              <a:t>相见欢</a:t>
            </a:r>
            <a:r>
              <a:rPr lang="en-US" altLang="zh-CN" dirty="0" smtClean="0"/>
              <a:t>》</a:t>
            </a:r>
            <a:r>
              <a:rPr lang="zh-CN" altLang="en-US" dirty="0" smtClean="0"/>
              <a:t>、李白的</a:t>
            </a:r>
            <a:r>
              <a:rPr lang="en-US" altLang="zh-CN" dirty="0" smtClean="0"/>
              <a:t>《</a:t>
            </a:r>
            <a:r>
              <a:rPr lang="zh-CN" altLang="en-US" dirty="0" smtClean="0"/>
              <a:t>观胡人吹笛</a:t>
            </a:r>
            <a:r>
              <a:rPr lang="en-US" altLang="zh-CN" dirty="0" smtClean="0"/>
              <a:t>》</a:t>
            </a:r>
            <a:r>
              <a:rPr lang="zh-CN" altLang="en-US" dirty="0" smtClean="0"/>
              <a:t>等若干首古代诗歌，由先理解这些诗歌中的意象来迁移到鉴赏</a:t>
            </a:r>
            <a:r>
              <a:rPr lang="en-US" altLang="zh-CN" dirty="0" smtClean="0"/>
              <a:t>《</a:t>
            </a:r>
            <a:r>
              <a:rPr lang="zh-CN" altLang="en-US" dirty="0" smtClean="0"/>
              <a:t>离骚</a:t>
            </a:r>
            <a:r>
              <a:rPr lang="en-US" altLang="zh-CN" dirty="0" smtClean="0"/>
              <a:t>》</a:t>
            </a:r>
            <a:r>
              <a:rPr lang="zh-CN" altLang="en-US" dirty="0" smtClean="0"/>
              <a:t>中的意象，最后理解诗人所表达的思想感情。</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760640"/>
          </a:xfrm>
        </p:spPr>
        <p:txBody>
          <a:bodyPr>
            <a:normAutofit/>
          </a:bodyPr>
          <a:lstStyle/>
          <a:p>
            <a:r>
              <a:rPr lang="en-US" altLang="zh-CN" dirty="0" smtClean="0"/>
              <a:t>【</a:t>
            </a:r>
            <a:r>
              <a:rPr lang="zh-CN" altLang="en-US" dirty="0" smtClean="0"/>
              <a:t>课例</a:t>
            </a:r>
            <a:r>
              <a:rPr lang="en-US" dirty="0" smtClean="0"/>
              <a:t>4</a:t>
            </a:r>
            <a:r>
              <a:rPr lang="en-US" altLang="zh-CN" dirty="0" smtClean="0"/>
              <a:t>】</a:t>
            </a:r>
            <a:r>
              <a:rPr lang="zh-CN" altLang="en-US" dirty="0" smtClean="0"/>
              <a:t>课文：</a:t>
            </a:r>
            <a:r>
              <a:rPr lang="en-US" altLang="zh-CN" dirty="0" smtClean="0"/>
              <a:t>《</a:t>
            </a:r>
            <a:r>
              <a:rPr lang="zh-CN" altLang="en-US" dirty="0" smtClean="0"/>
              <a:t>离骚</a:t>
            </a:r>
            <a:r>
              <a:rPr lang="en-US" altLang="zh-CN" dirty="0" smtClean="0"/>
              <a:t>》</a:t>
            </a:r>
            <a:r>
              <a:rPr lang="zh-CN" altLang="en-US" dirty="0" smtClean="0"/>
              <a:t>（以前高中语文第三册）。</a:t>
            </a:r>
          </a:p>
          <a:p>
            <a:r>
              <a:rPr lang="zh-CN" altLang="en-US" dirty="0" smtClean="0"/>
              <a:t>教师先让学生通看全文，认真阅读注释，从注释①可以明白写此诗的背景，能整体初步把握本诗的主旨，注释有明确的说明。提醒学生注意其他注释，如“美人”，注释指“楚怀王”，“众芳”喻群贤，“申椒、菌桂、蕙、茝”四种香草均喻群贤，“荃”，香草，喻楚怀王。在这个基础上，学生通过品味诗句，可以准确理解诗中“香草”“美人”这些意象的含义，从而把握诗人的情感。</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048672"/>
          </a:xfrm>
        </p:spPr>
        <p:txBody>
          <a:bodyPr>
            <a:normAutofit/>
          </a:bodyPr>
          <a:lstStyle/>
          <a:p>
            <a:r>
              <a:rPr lang="en-US" altLang="zh-CN" dirty="0" smtClean="0"/>
              <a:t>【</a:t>
            </a:r>
            <a:r>
              <a:rPr lang="zh-CN" altLang="en-US" dirty="0" smtClean="0"/>
              <a:t>课例</a:t>
            </a:r>
            <a:r>
              <a:rPr lang="en-US" dirty="0" smtClean="0"/>
              <a:t>5</a:t>
            </a:r>
            <a:r>
              <a:rPr lang="en-US" altLang="zh-CN" dirty="0" smtClean="0"/>
              <a:t>】</a:t>
            </a:r>
            <a:r>
              <a:rPr lang="zh-CN" altLang="en-US" dirty="0" smtClean="0"/>
              <a:t>课文：</a:t>
            </a:r>
            <a:r>
              <a:rPr lang="en-US" altLang="zh-CN" dirty="0" smtClean="0"/>
              <a:t>《</a:t>
            </a:r>
            <a:r>
              <a:rPr lang="zh-CN" altLang="en-US" dirty="0" smtClean="0"/>
              <a:t>念奴娇</a:t>
            </a:r>
            <a:r>
              <a:rPr lang="en-US" altLang="zh-CN" dirty="0" smtClean="0"/>
              <a:t>·</a:t>
            </a:r>
            <a:r>
              <a:rPr lang="zh-CN" altLang="en-US" dirty="0" smtClean="0"/>
              <a:t>赤壁怀古</a:t>
            </a:r>
            <a:r>
              <a:rPr lang="en-US" altLang="zh-CN" dirty="0" smtClean="0"/>
              <a:t>》</a:t>
            </a:r>
            <a:r>
              <a:rPr lang="zh-CN" altLang="en-US" dirty="0" smtClean="0"/>
              <a:t>（高中语文第三册）</a:t>
            </a:r>
          </a:p>
          <a:p>
            <a:r>
              <a:rPr lang="zh-CN" altLang="en-US" dirty="0" smtClean="0"/>
              <a:t>教师由提出怎样鉴赏一首词这个问题引入课文，介绍唐宋八大家，介绍苏轼，然后放朗读带，介绍写作背景，重点品味词语蕴涵的思想情感，如为什么用“风流人物”而不用“英雄人物”，为什么用“周郎”不用“周瑜”，“卷”“雪”“惊”妙在哪里，“初嫁”可不可以改为“出嫁”等。还提出问题：最后两句有人说表达了作者的消极情绪，与整首词的豪放风格不太协调，你怎么看？</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04664"/>
            <a:ext cx="8229600" cy="6192688"/>
          </a:xfrm>
        </p:spPr>
        <p:txBody>
          <a:bodyPr>
            <a:normAutofit/>
          </a:bodyPr>
          <a:lstStyle/>
          <a:p>
            <a:r>
              <a:rPr lang="en-US" altLang="zh-CN" dirty="0" smtClean="0"/>
              <a:t>【</a:t>
            </a:r>
            <a:r>
              <a:rPr lang="zh-CN" altLang="en-US" dirty="0" smtClean="0"/>
              <a:t>例</a:t>
            </a:r>
            <a:r>
              <a:rPr lang="en-US" dirty="0" smtClean="0"/>
              <a:t>6</a:t>
            </a:r>
            <a:r>
              <a:rPr lang="en-US" altLang="zh-CN" dirty="0" smtClean="0"/>
              <a:t>】</a:t>
            </a:r>
            <a:r>
              <a:rPr lang="zh-CN" altLang="en-US" dirty="0" smtClean="0"/>
              <a:t>课文：</a:t>
            </a:r>
            <a:r>
              <a:rPr lang="en-US" altLang="zh-CN" dirty="0" smtClean="0"/>
              <a:t>《</a:t>
            </a:r>
            <a:r>
              <a:rPr lang="zh-CN" altLang="en-US" dirty="0" smtClean="0"/>
              <a:t>道士塔</a:t>
            </a:r>
            <a:r>
              <a:rPr lang="en-US" altLang="zh-CN" dirty="0" smtClean="0"/>
              <a:t>》</a:t>
            </a:r>
            <a:r>
              <a:rPr lang="zh-CN" altLang="en-US" dirty="0" smtClean="0"/>
              <a:t>（高中语文第三册）</a:t>
            </a:r>
          </a:p>
          <a:p>
            <a:r>
              <a:rPr lang="zh-CN" altLang="en-US" dirty="0" smtClean="0"/>
              <a:t>先提问题：谁来介绍</a:t>
            </a:r>
            <a:r>
              <a:rPr lang="en-US" altLang="zh-CN" dirty="0" smtClean="0"/>
              <a:t>《</a:t>
            </a:r>
            <a:r>
              <a:rPr lang="zh-CN" altLang="en-US" dirty="0" smtClean="0"/>
              <a:t>道士塔</a:t>
            </a:r>
            <a:r>
              <a:rPr lang="en-US" altLang="zh-CN" dirty="0" smtClean="0"/>
              <a:t>》</a:t>
            </a:r>
            <a:r>
              <a:rPr lang="zh-CN" altLang="en-US" dirty="0" smtClean="0"/>
              <a:t>这个沉痛的故事？教师补充故事并打出敦煌文物被掠走的有关图表。然后提问，让学生思考作者是怎样呈现这一段历史的，学生阅读后交流，找出你认为文章中对敦煌历史的描写最精彩的段落，交流一下，有什么感觉，学生提出精彩段落后，教师提出问题，作者采用什么手法来写这篇文章的。然后展示自然景观人文景观被大量破坏的资料，说明在当代类似王道士的人依然存在。再思考一个问题：这篇文章展现了一个怎样的“自我”？教师总结回答了这个问题。</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20688"/>
            <a:ext cx="8229600" cy="5760640"/>
          </a:xfrm>
        </p:spPr>
        <p:txBody>
          <a:bodyPr>
            <a:normAutofit/>
          </a:bodyPr>
          <a:lstStyle/>
          <a:p>
            <a:r>
              <a:rPr lang="zh-CN" altLang="en-US" b="1" dirty="0" smtClean="0"/>
              <a:t>（二）高三复习课课例探究（以高三复习调研课为例）</a:t>
            </a:r>
            <a:endParaRPr lang="zh-CN" altLang="en-US" dirty="0" smtClean="0"/>
          </a:p>
          <a:p>
            <a:r>
              <a:rPr lang="en-US" altLang="zh-CN" dirty="0" smtClean="0"/>
              <a:t>【</a:t>
            </a:r>
            <a:r>
              <a:rPr lang="zh-CN" altLang="en-US" dirty="0" smtClean="0"/>
              <a:t>课例</a:t>
            </a:r>
            <a:r>
              <a:rPr lang="en-US" dirty="0" smtClean="0"/>
              <a:t>1</a:t>
            </a:r>
            <a:r>
              <a:rPr lang="en-US" altLang="zh-CN" dirty="0" smtClean="0"/>
              <a:t>】</a:t>
            </a:r>
            <a:r>
              <a:rPr lang="zh-CN" altLang="en-US" dirty="0" smtClean="0"/>
              <a:t>语言得体</a:t>
            </a:r>
          </a:p>
          <a:p>
            <a:r>
              <a:rPr lang="zh-CN" altLang="en-US" b="1" dirty="0" smtClean="0">
                <a:latin typeface="楷体_GB2312" pitchFamily="49" charset="-122"/>
                <a:ea typeface="楷体_GB2312" pitchFamily="49" charset="-122"/>
              </a:rPr>
              <a:t>先问一个问题，语言得体要涉及哪些内容，教师自问自答并板书出相关的</a:t>
            </a:r>
            <a:r>
              <a:rPr lang="en-US" b="1" dirty="0" smtClean="0">
                <a:latin typeface="楷体_GB2312" pitchFamily="49" charset="-122"/>
                <a:ea typeface="楷体_GB2312" pitchFamily="49" charset="-122"/>
              </a:rPr>
              <a:t>5</a:t>
            </a:r>
            <a:r>
              <a:rPr lang="zh-CN" altLang="en-US" b="1" dirty="0" smtClean="0">
                <a:latin typeface="楷体_GB2312" pitchFamily="49" charset="-122"/>
                <a:ea typeface="楷体_GB2312" pitchFamily="49" charset="-122"/>
              </a:rPr>
              <a:t>个内容要点，然后用</a:t>
            </a:r>
            <a:r>
              <a:rPr lang="en-US" b="1" dirty="0" smtClean="0">
                <a:latin typeface="楷体_GB2312" pitchFamily="49" charset="-122"/>
                <a:ea typeface="楷体_GB2312" pitchFamily="49" charset="-122"/>
              </a:rPr>
              <a:t>PPT</a:t>
            </a:r>
            <a:r>
              <a:rPr lang="zh-CN" altLang="en-US" b="1" dirty="0" smtClean="0">
                <a:latin typeface="楷体_GB2312" pitchFamily="49" charset="-122"/>
                <a:ea typeface="楷体_GB2312" pitchFamily="49" charset="-122"/>
              </a:rPr>
              <a:t>展示表达得体中谦敬词</a:t>
            </a:r>
            <a:r>
              <a:rPr lang="en-US" b="1" dirty="0" smtClean="0">
                <a:latin typeface="楷体_GB2312" pitchFamily="49" charset="-122"/>
                <a:ea typeface="楷体_GB2312" pitchFamily="49" charset="-122"/>
              </a:rPr>
              <a:t>20</a:t>
            </a:r>
            <a:r>
              <a:rPr lang="zh-CN" altLang="en-US" b="1" dirty="0" smtClean="0">
                <a:latin typeface="楷体_GB2312" pitchFamily="49" charset="-122"/>
                <a:ea typeface="楷体_GB2312" pitchFamily="49" charset="-122"/>
              </a:rPr>
              <a:t>多个例子，接着展示解答同一题的几个答案，让学生找出表达不得体的的地方，然后再设置一个语境，让学生写一小段表达得体的文字，再布置课外作业，下一节课再检查。</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001419"/>
          </a:xfrm>
        </p:spPr>
        <p:txBody>
          <a:bodyPr>
            <a:normAutofit/>
          </a:bodyPr>
          <a:lstStyle/>
          <a:p>
            <a:r>
              <a:rPr lang="en-US" altLang="zh-CN" dirty="0" smtClean="0"/>
              <a:t>【</a:t>
            </a:r>
            <a:r>
              <a:rPr lang="zh-CN" altLang="en-US" dirty="0" smtClean="0"/>
              <a:t>课例</a:t>
            </a:r>
            <a:r>
              <a:rPr lang="en-US" dirty="0" smtClean="0"/>
              <a:t>2</a:t>
            </a:r>
            <a:r>
              <a:rPr lang="en-US" altLang="zh-CN" dirty="0" smtClean="0"/>
              <a:t>】</a:t>
            </a:r>
            <a:r>
              <a:rPr lang="zh-CN" altLang="en-US" dirty="0" smtClean="0"/>
              <a:t>图文转换</a:t>
            </a:r>
          </a:p>
          <a:p>
            <a:r>
              <a:rPr lang="zh-CN" altLang="en-US" b="1" dirty="0" smtClean="0">
                <a:latin typeface="楷体_GB2312" pitchFamily="49" charset="-122"/>
                <a:ea typeface="楷体_GB2312" pitchFamily="49" charset="-122"/>
              </a:rPr>
              <a:t>先讲解图文转换的含义及考点内容和常见的高考命题形式，然后推出本堂课要讲的主要内容是漫画。先给漫画下定义，然后是介绍漫画的构成以看懂漫画要注意的要点。（以前花了</a:t>
            </a:r>
            <a:r>
              <a:rPr lang="en-US" altLang="en-US" b="1" dirty="0" smtClean="0">
                <a:latin typeface="楷体_GB2312" pitchFamily="49" charset="-122"/>
                <a:ea typeface="楷体_GB2312" pitchFamily="49" charset="-122"/>
              </a:rPr>
              <a:t>5</a:t>
            </a:r>
            <a:r>
              <a:rPr lang="zh-CN" altLang="en-US" b="1" dirty="0" smtClean="0">
                <a:latin typeface="楷体_GB2312" pitchFamily="49" charset="-122"/>
                <a:ea typeface="楷体_GB2312" pitchFamily="49" charset="-122"/>
              </a:rPr>
              <a:t>分钟）以</a:t>
            </a:r>
            <a:r>
              <a:rPr lang="en-US" altLang="en-US" b="1" dirty="0" smtClean="0">
                <a:latin typeface="楷体_GB2312" pitchFamily="49" charset="-122"/>
                <a:ea typeface="楷体_GB2312" pitchFamily="49" charset="-122"/>
              </a:rPr>
              <a:t>3</a:t>
            </a:r>
            <a:r>
              <a:rPr lang="zh-CN" altLang="en-US" b="1" dirty="0" smtClean="0">
                <a:latin typeface="楷体_GB2312" pitchFamily="49" charset="-122"/>
                <a:ea typeface="楷体_GB2312" pitchFamily="49" charset="-122"/>
              </a:rPr>
              <a:t>个主要题型（拟写标题、介绍画面、概括寓意等）为序，展示学生的的作业，讨论讲评，接着总结解题的步骤，再布置作业巩固。</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1196752"/>
            <a:ext cx="8136904" cy="4032448"/>
          </a:xfrm>
        </p:spPr>
        <p:txBody>
          <a:bodyPr/>
          <a:lstStyle/>
          <a:p>
            <a:r>
              <a:rPr lang="en-US" altLang="zh-CN" dirty="0" smtClean="0"/>
              <a:t>【</a:t>
            </a:r>
            <a:r>
              <a:rPr lang="zh-CN" altLang="en-US" dirty="0" smtClean="0"/>
              <a:t>课例</a:t>
            </a:r>
            <a:r>
              <a:rPr lang="en-US" dirty="0" smtClean="0"/>
              <a:t>3</a:t>
            </a:r>
            <a:r>
              <a:rPr lang="en-US" altLang="zh-CN" dirty="0" smtClean="0"/>
              <a:t>】</a:t>
            </a:r>
            <a:r>
              <a:rPr lang="zh-CN" altLang="en-US" dirty="0" smtClean="0"/>
              <a:t>诗歌鉴赏中的“炼字”</a:t>
            </a:r>
          </a:p>
          <a:p>
            <a:r>
              <a:rPr lang="zh-CN" altLang="en-US" b="1" dirty="0" smtClean="0">
                <a:latin typeface="楷体_GB2312" pitchFamily="49" charset="-122"/>
                <a:ea typeface="楷体_GB2312" pitchFamily="49" charset="-122"/>
              </a:rPr>
              <a:t>以古人（如杜甫）关于“炼”字的诗歌引起话题，然后介绍高考“炼字”考查的题型和解题思路，分析学月考卷中的错误，列举诗歌鉴赏的步骤，然后以第二次月考的诗歌和另一首诗歌为例，解析“炼字”题和其他题目。</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96752"/>
            <a:ext cx="8229600" cy="4929411"/>
          </a:xfrm>
        </p:spPr>
        <p:txBody>
          <a:bodyPr>
            <a:normAutofit/>
          </a:bodyPr>
          <a:lstStyle/>
          <a:p>
            <a:r>
              <a:rPr lang="en-US" altLang="zh-CN" dirty="0" smtClean="0"/>
              <a:t>【</a:t>
            </a:r>
            <a:r>
              <a:rPr lang="zh-CN" altLang="en-US" dirty="0" smtClean="0"/>
              <a:t>课例</a:t>
            </a:r>
            <a:r>
              <a:rPr lang="en-US" dirty="0" smtClean="0"/>
              <a:t>4</a:t>
            </a:r>
            <a:r>
              <a:rPr lang="en-US" altLang="zh-CN" dirty="0" smtClean="0"/>
              <a:t>】“</a:t>
            </a:r>
            <a:r>
              <a:rPr lang="zh-CN" altLang="en-US" dirty="0" smtClean="0"/>
              <a:t>说明”的表达训练</a:t>
            </a:r>
          </a:p>
          <a:p>
            <a:r>
              <a:rPr lang="zh-CN" altLang="en-US" b="1" dirty="0" smtClean="0">
                <a:latin typeface="楷体_GB2312" pitchFamily="49" charset="-122"/>
                <a:ea typeface="楷体_GB2312" pitchFamily="49" charset="-122"/>
              </a:rPr>
              <a:t>先请</a:t>
            </a:r>
            <a:r>
              <a:rPr lang="en-US" altLang="en-US" b="1" dirty="0" smtClean="0">
                <a:latin typeface="楷体_GB2312" pitchFamily="49" charset="-122"/>
                <a:ea typeface="楷体_GB2312" pitchFamily="49" charset="-122"/>
              </a:rPr>
              <a:t>4</a:t>
            </a:r>
            <a:r>
              <a:rPr lang="zh-CN" altLang="en-US" b="1" dirty="0" smtClean="0">
                <a:latin typeface="楷体_GB2312" pitchFamily="49" charset="-122"/>
                <a:ea typeface="楷体_GB2312" pitchFamily="49" charset="-122"/>
              </a:rPr>
              <a:t>个学生板书说明画面创意的答案，讨论学生的答案，在比较订正中肯定学生的正确表达，并指出错误和改正，并突出说明的主要要求是“准确”这一点，并联系与本题类似的高考题进行比较，点明“说明创意”和“评价创意”的不同之处，以及“说明”这种表达方式的特点，据此可以去掉学生答案中的“描写”“评价”性的语句。</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67544" y="404664"/>
            <a:ext cx="8424936" cy="6048672"/>
          </a:xfrm>
        </p:spPr>
        <p:txBody>
          <a:bodyPr>
            <a:normAutofit/>
          </a:bodyPr>
          <a:lstStyle/>
          <a:p>
            <a:r>
              <a:rPr lang="zh-CN" altLang="en-US" dirty="0" smtClean="0"/>
              <a:t>二、选题的意义</a:t>
            </a:r>
          </a:p>
          <a:p>
            <a:r>
              <a:rPr lang="zh-CN" altLang="en-US" dirty="0" smtClean="0"/>
              <a:t>三、研究目标</a:t>
            </a:r>
            <a:endParaRPr lang="en-US" altLang="zh-CN" dirty="0" smtClean="0"/>
          </a:p>
          <a:p>
            <a:r>
              <a:rPr lang="zh-CN" altLang="en-US" dirty="0" smtClean="0"/>
              <a:t>课题实验的主要目标是通过阅读经典，探索在新课标精神引领下语文教学改革的新途径，以达成丰富学生的人文素养、提高学生的语文能力、促使学生精神成长的目标，为学生未来持续发展奠定良好的语文素养和人文素养基础。</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145435"/>
          </a:xfrm>
        </p:spPr>
        <p:txBody>
          <a:bodyPr>
            <a:normAutofit/>
          </a:bodyPr>
          <a:lstStyle/>
          <a:p>
            <a:r>
              <a:rPr lang="en-US" altLang="zh-CN" dirty="0" smtClean="0"/>
              <a:t>【</a:t>
            </a:r>
            <a:r>
              <a:rPr lang="zh-CN" altLang="en-US" dirty="0" smtClean="0"/>
              <a:t>课例</a:t>
            </a:r>
            <a:r>
              <a:rPr lang="en-US" dirty="0" smtClean="0"/>
              <a:t>5</a:t>
            </a:r>
            <a:r>
              <a:rPr lang="en-US" altLang="zh-CN" dirty="0" smtClean="0"/>
              <a:t>】</a:t>
            </a:r>
            <a:r>
              <a:rPr lang="zh-CN" altLang="en-US" dirty="0" smtClean="0"/>
              <a:t>长短句的转换</a:t>
            </a:r>
          </a:p>
          <a:p>
            <a:r>
              <a:rPr lang="zh-CN" altLang="en-US" b="1" dirty="0" smtClean="0">
                <a:latin typeface="楷体_GB2312" pitchFamily="49" charset="-122"/>
                <a:ea typeface="楷体_GB2312" pitchFamily="49" charset="-122"/>
              </a:rPr>
              <a:t>先展示一个句子，提出讨论的问题：这个是不是一个句子？是长句还是断句？学生各抒己见，说法不一，教师接着介绍长句和短句的特点，抓住关键：成句结构复杂，表意周密，再看转换实例，列举三种转换的句子，让学生讨论，哪一个转换成了断句？接下来再讨论：为什么要这样转换，理由是什么？先去看看有关资料的解说，下节课再讨论总结。</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4704"/>
            <a:ext cx="8820472" cy="5544616"/>
          </a:xfrm>
        </p:spPr>
        <p:txBody>
          <a:bodyPr>
            <a:normAutofit/>
          </a:bodyPr>
          <a:lstStyle/>
          <a:p>
            <a:r>
              <a:rPr lang="zh-CN" altLang="en-US" dirty="0" smtClean="0">
                <a:latin typeface="华文仿宋" pitchFamily="2" charset="-122"/>
                <a:ea typeface="华文仿宋" pitchFamily="2" charset="-122"/>
              </a:rPr>
              <a:t>昨晚抱着小外孙（</a:t>
            </a:r>
            <a:r>
              <a:rPr lang="en-US" dirty="0" smtClean="0">
                <a:latin typeface="华文仿宋" pitchFamily="2" charset="-122"/>
                <a:ea typeface="华文仿宋" pitchFamily="2" charset="-122"/>
              </a:rPr>
              <a:t>21</a:t>
            </a:r>
            <a:r>
              <a:rPr lang="zh-CN" altLang="en-US" dirty="0" smtClean="0">
                <a:latin typeface="华文仿宋" pitchFamily="2" charset="-122"/>
                <a:ea typeface="华文仿宋" pitchFamily="2" charset="-122"/>
              </a:rPr>
              <a:t>个月）玩，他看见天上的半月，忽然问：</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还有一半到哪里去了？</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a:t>
            </a:r>
            <a:r>
              <a:rPr lang="zh-CN" altLang="en-US" dirty="0" smtClean="0">
                <a:latin typeface="黑体" pitchFamily="2" charset="-122"/>
                <a:ea typeface="黑体" pitchFamily="2" charset="-122"/>
              </a:rPr>
              <a:t>提问题</a:t>
            </a:r>
            <a:r>
              <a:rPr lang="zh-CN" altLang="en-US" dirty="0" smtClean="0">
                <a:latin typeface="华文仿宋" pitchFamily="2" charset="-122"/>
                <a:ea typeface="华文仿宋" pitchFamily="2" charset="-122"/>
              </a:rPr>
              <a:t>。根据他的观察经验提出的问题，有几次看到的就是圆月）我说：</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你知道哪里去了？</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他说：</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掉沙发里去了。</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（沙发里的小玩具常常掉到沙发下面）（根据经验</a:t>
            </a:r>
            <a:r>
              <a:rPr lang="zh-CN" altLang="en-US" dirty="0" smtClean="0">
                <a:latin typeface="黑体" pitchFamily="2" charset="-122"/>
                <a:ea typeface="黑体" pitchFamily="2" charset="-122"/>
              </a:rPr>
              <a:t>分析问题</a:t>
            </a:r>
            <a:r>
              <a:rPr lang="zh-CN" altLang="en-US" dirty="0" smtClean="0">
                <a:latin typeface="华文仿宋" pitchFamily="2" charset="-122"/>
                <a:ea typeface="华文仿宋" pitchFamily="2" charset="-122"/>
              </a:rPr>
              <a:t>）</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怎么办呢？</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找棍子掏掏。</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掏出来怎么办？</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修修。</a:t>
            </a:r>
            <a:r>
              <a:rPr lang="en-US" dirty="0" smtClean="0">
                <a:latin typeface="华文仿宋" pitchFamily="2" charset="-122"/>
                <a:ea typeface="华文仿宋" pitchFamily="2" charset="-122"/>
              </a:rPr>
              <a:t>”</a:t>
            </a:r>
            <a:r>
              <a:rPr lang="zh-CN" altLang="en-US" dirty="0" smtClean="0">
                <a:latin typeface="华文仿宋" pitchFamily="2" charset="-122"/>
                <a:ea typeface="华文仿宋" pitchFamily="2" charset="-122"/>
              </a:rPr>
              <a:t>（他经常爬在地上做这样的事。外公曾用螺丝刀修好一些玩具</a:t>
            </a:r>
            <a:r>
              <a:rPr lang="en-US" dirty="0" smtClean="0">
                <a:latin typeface="华文仿宋" pitchFamily="2" charset="-122"/>
                <a:ea typeface="华文仿宋" pitchFamily="2" charset="-122"/>
              </a:rPr>
              <a:t>)(</a:t>
            </a:r>
            <a:r>
              <a:rPr lang="zh-CN" altLang="en-US" dirty="0" smtClean="0">
                <a:latin typeface="黑体" pitchFamily="2" charset="-122"/>
                <a:ea typeface="黑体" pitchFamily="2" charset="-122"/>
              </a:rPr>
              <a:t>解决问题</a:t>
            </a:r>
            <a:r>
              <a:rPr lang="zh-CN" altLang="en-US" dirty="0" smtClean="0">
                <a:latin typeface="华文仿宋" pitchFamily="2" charset="-122"/>
                <a:ea typeface="华文仿宋"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24744"/>
            <a:ext cx="8229600" cy="5001419"/>
          </a:xfrm>
        </p:spPr>
        <p:txBody>
          <a:bodyPr/>
          <a:lstStyle/>
          <a:p>
            <a:r>
              <a:rPr lang="en-US" altLang="zh-CN" dirty="0" smtClean="0"/>
              <a:t>【</a:t>
            </a:r>
            <a:r>
              <a:rPr lang="zh-CN" altLang="en-US" dirty="0" smtClean="0"/>
              <a:t>语录</a:t>
            </a:r>
            <a:r>
              <a:rPr lang="en-US" altLang="zh-CN" dirty="0" smtClean="0"/>
              <a:t>】◎</a:t>
            </a:r>
            <a:r>
              <a:rPr lang="zh-CN" altLang="en-US" dirty="0" smtClean="0"/>
              <a:t>没有“活”的特征的语文教学不是语文教学。有教材而不拘泥于教材，是“活”；教师少讲或不讲，是“活”；课堂上的师生互动交流，是“活”；由课堂到社会，更是“活”。有了文化文学讲座，文学创作辅导，话剧演出，辩论大赛，记者协会，社会调查，就是有了活生生的语文学习的广阔空间。所以，我认为“活”是语文教学的灵魂。</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404664"/>
            <a:ext cx="8892480" cy="6120680"/>
          </a:xfrm>
        </p:spPr>
        <p:txBody>
          <a:bodyPr>
            <a:normAutofit/>
          </a:bodyPr>
          <a:lstStyle/>
          <a:p>
            <a:r>
              <a:rPr lang="zh-CN" altLang="en-US" sz="4800" dirty="0" smtClean="0"/>
              <a:t>一套试卷的编制</a:t>
            </a:r>
            <a:endParaRPr lang="en-US" altLang="zh-CN" sz="4800" dirty="0" smtClean="0"/>
          </a:p>
          <a:p>
            <a:pPr>
              <a:buNone/>
            </a:pPr>
            <a:r>
              <a:rPr lang="en-US" altLang="zh-CN" sz="4800" dirty="0" smtClean="0"/>
              <a:t>——</a:t>
            </a:r>
            <a:r>
              <a:rPr lang="zh-CN" altLang="en-US" sz="4800" dirty="0" smtClean="0"/>
              <a:t>关于语文命题的几个问题的反思</a:t>
            </a:r>
            <a:endParaRPr lang="en-US" altLang="zh-CN" sz="4800" dirty="0" smtClean="0"/>
          </a:p>
          <a:p>
            <a:pPr>
              <a:buNone/>
            </a:pPr>
            <a:r>
              <a:rPr lang="zh-CN" altLang="en-US" b="1" dirty="0" smtClean="0"/>
              <a:t>一．语文命题的基本依据：教学大纲和考纲</a:t>
            </a:r>
            <a:endParaRPr lang="zh-CN" altLang="en-US" dirty="0" smtClean="0"/>
          </a:p>
          <a:p>
            <a:pPr>
              <a:buNone/>
            </a:pPr>
            <a:r>
              <a:rPr lang="zh-CN" altLang="en-US" b="1" dirty="0" smtClean="0"/>
              <a:t>二．语文试题的生命力：科学性</a:t>
            </a:r>
            <a:endParaRPr lang="zh-CN" altLang="en-US" dirty="0" smtClean="0"/>
          </a:p>
          <a:p>
            <a:pPr>
              <a:buNone/>
            </a:pPr>
            <a:r>
              <a:rPr lang="zh-CN" altLang="en-US" b="1" dirty="0" smtClean="0"/>
              <a:t>三、语文命题的深入研究：建立题库</a:t>
            </a:r>
            <a:endParaRPr lang="zh-CN" altLang="en-US" dirty="0" smtClean="0"/>
          </a:p>
          <a:p>
            <a:pPr>
              <a:buNone/>
            </a:pPr>
            <a:endParaRPr lang="zh-CN" altLang="en-US" sz="4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39552" y="476672"/>
            <a:ext cx="8136904" cy="5616623"/>
          </a:xfrm>
        </p:spPr>
        <p:txBody>
          <a:bodyPr>
            <a:normAutofit/>
          </a:bodyPr>
          <a:lstStyle/>
          <a:p>
            <a:r>
              <a:rPr lang="zh-CN" altLang="en-US" dirty="0" smtClean="0"/>
              <a:t>四、研究内容</a:t>
            </a:r>
            <a:endParaRPr lang="en-US" altLang="zh-CN" dirty="0" smtClean="0"/>
          </a:p>
          <a:p>
            <a:r>
              <a:rPr lang="zh-CN" altLang="en-US" dirty="0" smtClean="0"/>
              <a:t>研究的主要内容有：（</a:t>
            </a:r>
            <a:r>
              <a:rPr lang="en-US" dirty="0" smtClean="0"/>
              <a:t>1</a:t>
            </a:r>
            <a:r>
              <a:rPr lang="zh-CN" altLang="en-US" dirty="0" smtClean="0"/>
              <a:t>）教师在实验中如何根据新课程标准，按照教学计划怎样有效地指导学生阅读经典，并构建有效的阅读教学框架；（</a:t>
            </a:r>
            <a:r>
              <a:rPr lang="en-US" dirty="0" smtClean="0"/>
              <a:t>2</a:t>
            </a:r>
            <a:r>
              <a:rPr lang="zh-CN" altLang="en-US" dirty="0" smtClean="0"/>
              <a:t>）通过阅读经典，作为资源的经典作品在新课程实施中如何整合并与既定资源怎样有机融合和有效利用；（</a:t>
            </a:r>
            <a:r>
              <a:rPr lang="en-US" dirty="0" smtClean="0"/>
              <a:t>3</a:t>
            </a:r>
            <a:r>
              <a:rPr lang="zh-CN" altLang="en-US" dirty="0" smtClean="0"/>
              <a:t>）阅读经典对学生精神成长产生了哪些影响；（</a:t>
            </a:r>
            <a:r>
              <a:rPr lang="en-US" dirty="0" smtClean="0"/>
              <a:t>4</a:t>
            </a:r>
            <a:r>
              <a:rPr lang="zh-CN" altLang="en-US" dirty="0" smtClean="0"/>
              <a:t>）建立怎样的经典阅读评价机制才是有效的。</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1520" y="476672"/>
            <a:ext cx="8640960" cy="6120680"/>
          </a:xfrm>
        </p:spPr>
        <p:txBody>
          <a:bodyPr>
            <a:normAutofit/>
          </a:bodyPr>
          <a:lstStyle/>
          <a:p>
            <a:r>
              <a:rPr lang="zh-CN" altLang="en-US" dirty="0" smtClean="0"/>
              <a:t>五、研究原则</a:t>
            </a:r>
          </a:p>
          <a:p>
            <a:endParaRPr lang="en-US" altLang="zh-CN" dirty="0" smtClean="0"/>
          </a:p>
          <a:p>
            <a:r>
              <a:rPr lang="zh-CN" altLang="en-US" dirty="0" smtClean="0"/>
              <a:t>六、研究方法</a:t>
            </a:r>
            <a:endParaRPr lang="en-US" altLang="zh-CN" dirty="0" smtClean="0"/>
          </a:p>
          <a:p>
            <a:r>
              <a:rPr lang="zh-CN" altLang="en-US" dirty="0" smtClean="0"/>
              <a:t>经典：指传统的具有权威性的著作， “经典就是在外界价值的诱惑和滋扰下，始终保持一种内在的尺度，始终有一种精神的充实”。</a:t>
            </a:r>
            <a:endParaRPr lang="en-US" altLang="zh-CN" dirty="0" smtClean="0"/>
          </a:p>
          <a:p>
            <a:r>
              <a:rPr lang="en-US" dirty="0" smtClean="0"/>
              <a:t>.</a:t>
            </a:r>
            <a:r>
              <a:rPr lang="zh-CN" altLang="en-US" dirty="0" smtClean="0"/>
              <a:t>精神成长：指的是学生通过阅读经典获得知性教益、人生体验与审美愉悦等精神营养，从而具备精神成长的力量。这种成长具有不可量化的特点，它是一种沉淀在学生心灵深处的内驱力。</a:t>
            </a:r>
          </a:p>
          <a:p>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692696"/>
            <a:ext cx="8229600" cy="5433467"/>
          </a:xfrm>
        </p:spPr>
        <p:txBody>
          <a:bodyPr/>
          <a:lstStyle/>
          <a:p>
            <a:r>
              <a:rPr lang="zh-CN" altLang="en-US" dirty="0" smtClean="0"/>
              <a:t>七、研究结果</a:t>
            </a:r>
          </a:p>
          <a:p>
            <a:r>
              <a:rPr lang="zh-CN" altLang="en-US" b="1" dirty="0" smtClean="0"/>
              <a:t>（一）转变了教学观念，将经典阅读纳入教了学计划</a:t>
            </a:r>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256</TotalTime>
  <Words>6575</Words>
  <Application>Microsoft Office PowerPoint</Application>
  <PresentationFormat>全屏显示(4:3)</PresentationFormat>
  <Paragraphs>188</Paragraphs>
  <Slides>63</Slides>
  <Notes>6</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聚合</vt:lpstr>
      <vt:lpstr>高三语文复习的有效性探究</vt:lpstr>
      <vt:lpstr>幻灯片 2</vt:lpstr>
      <vt:lpstr>在阅读经典中成长 ——关于开展阅读经典、促进学生精神成长的教学研究   学军中学2012届语文课题组      </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在阅读经典中成长 ——关于开展阅读经典、促进学生精神成长的教学研究   学军中学2012届语文课题组    傅  岩  </dc:title>
  <dc:creator>微软用户</dc:creator>
  <cp:lastModifiedBy>微软用户</cp:lastModifiedBy>
  <cp:revision>34</cp:revision>
  <dcterms:created xsi:type="dcterms:W3CDTF">2012-10-10T13:51:05Z</dcterms:created>
  <dcterms:modified xsi:type="dcterms:W3CDTF">2012-10-20T22:13:43Z</dcterms:modified>
</cp:coreProperties>
</file>