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9" r:id="rId3"/>
    <p:sldId id="352" r:id="rId4"/>
    <p:sldId id="351" r:id="rId5"/>
    <p:sldId id="353" r:id="rId6"/>
    <p:sldId id="364" r:id="rId7"/>
    <p:sldId id="365" r:id="rId8"/>
    <p:sldId id="366" r:id="rId9"/>
    <p:sldId id="354" r:id="rId10"/>
    <p:sldId id="369" r:id="rId11"/>
    <p:sldId id="370" r:id="rId12"/>
    <p:sldId id="371" r:id="rId13"/>
    <p:sldId id="372" r:id="rId14"/>
    <p:sldId id="368" r:id="rId15"/>
    <p:sldId id="363" r:id="rId16"/>
    <p:sldId id="367" r:id="rId17"/>
    <p:sldId id="355" r:id="rId18"/>
    <p:sldId id="356" r:id="rId19"/>
    <p:sldId id="357" r:id="rId20"/>
    <p:sldId id="358" r:id="rId21"/>
    <p:sldId id="270" r:id="rId22"/>
    <p:sldId id="271" r:id="rId23"/>
    <p:sldId id="272" r:id="rId24"/>
    <p:sldId id="277" r:id="rId25"/>
    <p:sldId id="278" r:id="rId26"/>
    <p:sldId id="279" r:id="rId27"/>
    <p:sldId id="284" r:id="rId28"/>
    <p:sldId id="285" r:id="rId29"/>
    <p:sldId id="286" r:id="rId30"/>
    <p:sldId id="341" r:id="rId31"/>
    <p:sldId id="342" r:id="rId32"/>
    <p:sldId id="343" r:id="rId33"/>
    <p:sldId id="344" r:id="rId34"/>
    <p:sldId id="345" r:id="rId35"/>
    <p:sldId id="346" r:id="rId36"/>
    <p:sldId id="296" r:id="rId37"/>
    <p:sldId id="306" r:id="rId38"/>
    <p:sldId id="307" r:id="rId39"/>
    <p:sldId id="308" r:id="rId40"/>
    <p:sldId id="309" r:id="rId41"/>
    <p:sldId id="310" r:id="rId42"/>
    <p:sldId id="311" r:id="rId43"/>
    <p:sldId id="359" r:id="rId44"/>
    <p:sldId id="360" r:id="rId45"/>
    <p:sldId id="298" r:id="rId46"/>
    <p:sldId id="282" r:id="rId47"/>
    <p:sldId id="283" r:id="rId48"/>
    <p:sldId id="280" r:id="rId49"/>
    <p:sldId id="281" r:id="rId50"/>
    <p:sldId id="305" r:id="rId51"/>
    <p:sldId id="349" r:id="rId52"/>
    <p:sldId id="361" r:id="rId53"/>
    <p:sldId id="362" r:id="rId54"/>
    <p:sldId id="287" r:id="rId55"/>
    <p:sldId id="300" r:id="rId56"/>
    <p:sldId id="301" r:id="rId57"/>
    <p:sldId id="302" r:id="rId58"/>
    <p:sldId id="312" r:id="rId59"/>
    <p:sldId id="313" r:id="rId60"/>
    <p:sldId id="314" r:id="rId61"/>
    <p:sldId id="315" r:id="rId62"/>
    <p:sldId id="316" r:id="rId63"/>
    <p:sldId id="317" r:id="rId64"/>
    <p:sldId id="318" r:id="rId65"/>
    <p:sldId id="319" r:id="rId66"/>
    <p:sldId id="320" r:id="rId67"/>
    <p:sldId id="325" r:id="rId68"/>
    <p:sldId id="326" r:id="rId69"/>
    <p:sldId id="324" r:id="rId70"/>
    <p:sldId id="289" r:id="rId71"/>
    <p:sldId id="290" r:id="rId72"/>
    <p:sldId id="291" r:id="rId73"/>
    <p:sldId id="348" r:id="rId74"/>
    <p:sldId id="347" r:id="rId75"/>
    <p:sldId id="350"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275" r:id="rId91"/>
    <p:sldId id="276" r:id="rId92"/>
    <p:sldId id="303" r:id="rId93"/>
  </p:sldIdLst>
  <p:sldSz cx="9144000" cy="6858000" type="screen4x3"/>
  <p:notesSz cx="6834188" cy="997902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99" autoAdjust="0"/>
    <p:restoredTop sz="94660"/>
  </p:normalViewPr>
  <p:slideViewPr>
    <p:cSldViewPr>
      <p:cViewPr varScale="1">
        <p:scale>
          <a:sx n="68" d="100"/>
          <a:sy n="68" d="100"/>
        </p:scale>
        <p:origin x="-1224" y="-102"/>
      </p:cViewPr>
      <p:guideLst>
        <p:guide orient="horz" pos="2160"/>
        <p:guide pos="2880"/>
      </p:guideLst>
    </p:cSldViewPr>
  </p:slideViewPr>
  <p:notesTextViewPr>
    <p:cViewPr>
      <p:scale>
        <a:sx n="1" d="1"/>
        <a:sy n="1" d="1"/>
      </p:scale>
      <p:origin x="0" y="0"/>
    </p:cViewPr>
  </p:notesTextViewPr>
  <p:sorterViewPr>
    <p:cViewPr>
      <p:scale>
        <a:sx n="100" d="100"/>
        <a:sy n="100" d="100"/>
      </p:scale>
      <p:origin x="0" y="1227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C431A3B-510D-4038-A65E-63A5E0A5F5A1}" type="datetimeFigureOut">
              <a:rPr lang="zh-CN" altLang="en-US" smtClean="0"/>
              <a:t>2013-10-12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66E9A9-732F-4252-9706-9C5FCDCB469D}" type="slidenum">
              <a:rPr lang="zh-CN" altLang="en-US" smtClean="0"/>
              <a:t>‹#›</a:t>
            </a:fld>
            <a:endParaRPr lang="zh-CN" altLang="en-US"/>
          </a:p>
        </p:txBody>
      </p:sp>
    </p:spTree>
    <p:extLst>
      <p:ext uri="{BB962C8B-B14F-4D97-AF65-F5344CB8AC3E}">
        <p14:creationId xmlns:p14="http://schemas.microsoft.com/office/powerpoint/2010/main" val="3650668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C431A3B-510D-4038-A65E-63A5E0A5F5A1}" type="datetimeFigureOut">
              <a:rPr lang="zh-CN" altLang="en-US" smtClean="0"/>
              <a:t>2013-10-12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66E9A9-732F-4252-9706-9C5FCDCB469D}" type="slidenum">
              <a:rPr lang="zh-CN" altLang="en-US" smtClean="0"/>
              <a:t>‹#›</a:t>
            </a:fld>
            <a:endParaRPr lang="zh-CN" altLang="en-US"/>
          </a:p>
        </p:txBody>
      </p:sp>
    </p:spTree>
    <p:extLst>
      <p:ext uri="{BB962C8B-B14F-4D97-AF65-F5344CB8AC3E}">
        <p14:creationId xmlns:p14="http://schemas.microsoft.com/office/powerpoint/2010/main" val="42409420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C431A3B-510D-4038-A65E-63A5E0A5F5A1}" type="datetimeFigureOut">
              <a:rPr lang="zh-CN" altLang="en-US" smtClean="0"/>
              <a:t>2013-10-12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66E9A9-732F-4252-9706-9C5FCDCB469D}" type="slidenum">
              <a:rPr lang="zh-CN" altLang="en-US" smtClean="0"/>
              <a:t>‹#›</a:t>
            </a:fld>
            <a:endParaRPr lang="zh-CN" altLang="en-US"/>
          </a:p>
        </p:txBody>
      </p:sp>
    </p:spTree>
    <p:extLst>
      <p:ext uri="{BB962C8B-B14F-4D97-AF65-F5344CB8AC3E}">
        <p14:creationId xmlns:p14="http://schemas.microsoft.com/office/powerpoint/2010/main" val="213733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C431A3B-510D-4038-A65E-63A5E0A5F5A1}" type="datetimeFigureOut">
              <a:rPr lang="zh-CN" altLang="en-US" smtClean="0"/>
              <a:t>2013-10-12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66E9A9-732F-4252-9706-9C5FCDCB469D}" type="slidenum">
              <a:rPr lang="zh-CN" altLang="en-US" smtClean="0"/>
              <a:t>‹#›</a:t>
            </a:fld>
            <a:endParaRPr lang="zh-CN" altLang="en-US"/>
          </a:p>
        </p:txBody>
      </p:sp>
    </p:spTree>
    <p:extLst>
      <p:ext uri="{BB962C8B-B14F-4D97-AF65-F5344CB8AC3E}">
        <p14:creationId xmlns:p14="http://schemas.microsoft.com/office/powerpoint/2010/main" val="496602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C431A3B-510D-4038-A65E-63A5E0A5F5A1}" type="datetimeFigureOut">
              <a:rPr lang="zh-CN" altLang="en-US" smtClean="0"/>
              <a:t>2013-10-12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66E9A9-732F-4252-9706-9C5FCDCB469D}" type="slidenum">
              <a:rPr lang="zh-CN" altLang="en-US" smtClean="0"/>
              <a:t>‹#›</a:t>
            </a:fld>
            <a:endParaRPr lang="zh-CN" altLang="en-US"/>
          </a:p>
        </p:txBody>
      </p:sp>
    </p:spTree>
    <p:extLst>
      <p:ext uri="{BB962C8B-B14F-4D97-AF65-F5344CB8AC3E}">
        <p14:creationId xmlns:p14="http://schemas.microsoft.com/office/powerpoint/2010/main" val="433519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C431A3B-510D-4038-A65E-63A5E0A5F5A1}" type="datetimeFigureOut">
              <a:rPr lang="zh-CN" altLang="en-US" smtClean="0"/>
              <a:t>2013-10-12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66E9A9-732F-4252-9706-9C5FCDCB469D}" type="slidenum">
              <a:rPr lang="zh-CN" altLang="en-US" smtClean="0"/>
              <a:t>‹#›</a:t>
            </a:fld>
            <a:endParaRPr lang="zh-CN" altLang="en-US"/>
          </a:p>
        </p:txBody>
      </p:sp>
    </p:spTree>
    <p:extLst>
      <p:ext uri="{BB962C8B-B14F-4D97-AF65-F5344CB8AC3E}">
        <p14:creationId xmlns:p14="http://schemas.microsoft.com/office/powerpoint/2010/main" val="33507352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C431A3B-510D-4038-A65E-63A5E0A5F5A1}" type="datetimeFigureOut">
              <a:rPr lang="zh-CN" altLang="en-US" smtClean="0"/>
              <a:t>2013-10-12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F66E9A9-732F-4252-9706-9C5FCDCB469D}" type="slidenum">
              <a:rPr lang="zh-CN" altLang="en-US" smtClean="0"/>
              <a:t>‹#›</a:t>
            </a:fld>
            <a:endParaRPr lang="zh-CN" altLang="en-US"/>
          </a:p>
        </p:txBody>
      </p:sp>
    </p:spTree>
    <p:extLst>
      <p:ext uri="{BB962C8B-B14F-4D97-AF65-F5344CB8AC3E}">
        <p14:creationId xmlns:p14="http://schemas.microsoft.com/office/powerpoint/2010/main" val="37613624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C431A3B-510D-4038-A65E-63A5E0A5F5A1}" type="datetimeFigureOut">
              <a:rPr lang="zh-CN" altLang="en-US" smtClean="0"/>
              <a:t>2013-10-12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F66E9A9-732F-4252-9706-9C5FCDCB469D}" type="slidenum">
              <a:rPr lang="zh-CN" altLang="en-US" smtClean="0"/>
              <a:t>‹#›</a:t>
            </a:fld>
            <a:endParaRPr lang="zh-CN" altLang="en-US"/>
          </a:p>
        </p:txBody>
      </p:sp>
    </p:spTree>
    <p:extLst>
      <p:ext uri="{BB962C8B-B14F-4D97-AF65-F5344CB8AC3E}">
        <p14:creationId xmlns:p14="http://schemas.microsoft.com/office/powerpoint/2010/main" val="21849468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C431A3B-510D-4038-A65E-63A5E0A5F5A1}" type="datetimeFigureOut">
              <a:rPr lang="zh-CN" altLang="en-US" smtClean="0"/>
              <a:t>2013-10-12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F66E9A9-732F-4252-9706-9C5FCDCB469D}" type="slidenum">
              <a:rPr lang="zh-CN" altLang="en-US" smtClean="0"/>
              <a:t>‹#›</a:t>
            </a:fld>
            <a:endParaRPr lang="zh-CN" altLang="en-US"/>
          </a:p>
        </p:txBody>
      </p:sp>
    </p:spTree>
    <p:extLst>
      <p:ext uri="{BB962C8B-B14F-4D97-AF65-F5344CB8AC3E}">
        <p14:creationId xmlns:p14="http://schemas.microsoft.com/office/powerpoint/2010/main" val="11353615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C431A3B-510D-4038-A65E-63A5E0A5F5A1}" type="datetimeFigureOut">
              <a:rPr lang="zh-CN" altLang="en-US" smtClean="0"/>
              <a:t>2013-10-12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66E9A9-732F-4252-9706-9C5FCDCB469D}" type="slidenum">
              <a:rPr lang="zh-CN" altLang="en-US" smtClean="0"/>
              <a:t>‹#›</a:t>
            </a:fld>
            <a:endParaRPr lang="zh-CN" altLang="en-US"/>
          </a:p>
        </p:txBody>
      </p:sp>
    </p:spTree>
    <p:extLst>
      <p:ext uri="{BB962C8B-B14F-4D97-AF65-F5344CB8AC3E}">
        <p14:creationId xmlns:p14="http://schemas.microsoft.com/office/powerpoint/2010/main" val="3237605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C431A3B-510D-4038-A65E-63A5E0A5F5A1}" type="datetimeFigureOut">
              <a:rPr lang="zh-CN" altLang="en-US" smtClean="0"/>
              <a:t>2013-10-12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66E9A9-732F-4252-9706-9C5FCDCB469D}" type="slidenum">
              <a:rPr lang="zh-CN" altLang="en-US" smtClean="0"/>
              <a:t>‹#›</a:t>
            </a:fld>
            <a:endParaRPr lang="zh-CN" altLang="en-US"/>
          </a:p>
        </p:txBody>
      </p:sp>
    </p:spTree>
    <p:extLst>
      <p:ext uri="{BB962C8B-B14F-4D97-AF65-F5344CB8AC3E}">
        <p14:creationId xmlns:p14="http://schemas.microsoft.com/office/powerpoint/2010/main" val="9136260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431A3B-510D-4038-A65E-63A5E0A5F5A1}" type="datetimeFigureOut">
              <a:rPr lang="zh-CN" altLang="en-US" smtClean="0"/>
              <a:t>2013-10-12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6E9A9-732F-4252-9706-9C5FCDCB469D}" type="slidenum">
              <a:rPr lang="zh-CN" altLang="en-US" smtClean="0"/>
              <a:t>‹#›</a:t>
            </a:fld>
            <a:endParaRPr lang="zh-CN" altLang="en-US"/>
          </a:p>
        </p:txBody>
      </p:sp>
    </p:spTree>
    <p:extLst>
      <p:ext uri="{BB962C8B-B14F-4D97-AF65-F5344CB8AC3E}">
        <p14:creationId xmlns:p14="http://schemas.microsoft.com/office/powerpoint/2010/main" val="14220278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5.jpg"/><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hyperlink" Target="http://baike.baidu.com/picview/1523461/1523461/0/d53f8794a4c27d1ed265dc6a1bd5ad6edcc438d8.html" TargetMode="Externa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slide" Target="slide21.xml"/><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slide" Target="slide90.xml"/><Relationship Id="rId5" Type="http://schemas.openxmlformats.org/officeDocument/2006/relationships/slide" Target="slide3.xml"/><Relationship Id="rId4" Type="http://schemas.openxmlformats.org/officeDocument/2006/relationships/slide" Target="slide43.xml"/></Relationships>
</file>

<file path=ppt/slides/_rels/slide20.xml.rels><?xml version="1.0" encoding="UTF-8" standalone="yes"?>
<Relationships xmlns="http://schemas.openxmlformats.org/package/2006/relationships"><Relationship Id="rId3" Type="http://schemas.openxmlformats.org/officeDocument/2006/relationships/hyperlink" Target="&#24403;&#20170;&#38738;&#23569;&#24180;&#23398;&#29983;&#26368;&#32570;&#30340;&#26159;&#20160;&#20040;00.doc" TargetMode="External"/><Relationship Id="rId2" Type="http://schemas.openxmlformats.org/officeDocument/2006/relationships/image" Target="../media/image21.jpg"/><Relationship Id="rId1" Type="http://schemas.openxmlformats.org/officeDocument/2006/relationships/slideLayout" Target="../slideLayouts/slideLayout7.xml"/><Relationship Id="rId4" Type="http://schemas.openxmlformats.org/officeDocument/2006/relationships/slide" Target="slide4.xml"/></Relationships>
</file>

<file path=ppt/slides/_rels/slide21.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3.xml"/><Relationship Id="rId7" Type="http://schemas.openxmlformats.org/officeDocument/2006/relationships/slide" Target="slide2.xml"/><Relationship Id="rId2" Type="http://schemas.openxmlformats.org/officeDocument/2006/relationships/slide" Target="slide26.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22.xml"/><Relationship Id="rId4" Type="http://schemas.openxmlformats.org/officeDocument/2006/relationships/hyperlink" Target="&#22797;&#20064;&#35838;&#35201;&#21147;&#27714;&#8220;&#22235;&#23454;&#19968;&#21319;&#8221;.doc" TargetMode="External"/></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29.jpg"/><Relationship Id="rId1" Type="http://schemas.openxmlformats.org/officeDocument/2006/relationships/slideLayout" Target="../slideLayouts/slideLayout7.xml"/><Relationship Id="rId4" Type="http://schemas.openxmlformats.org/officeDocument/2006/relationships/slide" Target="slide21.xml"/></Relationships>
</file>

<file path=ppt/slides/_rels/slide3.xml.rels><?xml version="1.0" encoding="UTF-8" standalone="yes"?>
<Relationships xmlns="http://schemas.openxmlformats.org/package/2006/relationships"><Relationship Id="rId3" Type="http://schemas.openxmlformats.org/officeDocument/2006/relationships/hyperlink" Target="&#22797;&#20064;&#22791;&#32771;&#30340;&#19977;&#32423;&#30446;&#26631;.doc" TargetMode="External"/><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slide" Target="slide38.xml"/><Relationship Id="rId7" Type="http://schemas.openxmlformats.org/officeDocument/2006/relationships/slide" Target="slide42.xml"/><Relationship Id="rId2" Type="http://schemas.openxmlformats.org/officeDocument/2006/relationships/image" Target="../media/image36.jpg"/><Relationship Id="rId1" Type="http://schemas.openxmlformats.org/officeDocument/2006/relationships/slideLayout" Target="../slideLayouts/slideLayout7.xml"/><Relationship Id="rId6" Type="http://schemas.openxmlformats.org/officeDocument/2006/relationships/slide" Target="slide40.xml"/><Relationship Id="rId5" Type="http://schemas.openxmlformats.org/officeDocument/2006/relationships/slide" Target="slide39.xml"/><Relationship Id="rId4" Type="http://schemas.openxmlformats.org/officeDocument/2006/relationships/slide" Target="slide41.xml"/><Relationship Id="rId9" Type="http://schemas.openxmlformats.org/officeDocument/2006/relationships/slide" Target="slide37.xml"/></Relationships>
</file>

<file path=ppt/slides/_rels/slide37.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slide" Target="slide5.xml"/><Relationship Id="rId7" Type="http://schemas.openxmlformats.org/officeDocument/2006/relationships/slide" Target="slide19.xml"/><Relationship Id="rId2" Type="http://schemas.openxmlformats.org/officeDocument/2006/relationships/image" Target="../media/image4.jpg"/><Relationship Id="rId1" Type="http://schemas.openxmlformats.org/officeDocument/2006/relationships/slideLayout" Target="../slideLayouts/slideLayout7.xml"/><Relationship Id="rId6" Type="http://schemas.openxmlformats.org/officeDocument/2006/relationships/slide" Target="slide17.xml"/><Relationship Id="rId5" Type="http://schemas.openxmlformats.org/officeDocument/2006/relationships/slide" Target="slide18.xml"/><Relationship Id="rId4" Type="http://schemas.openxmlformats.org/officeDocument/2006/relationships/slide" Target="slide9.xml"/><Relationship Id="rId9" Type="http://schemas.openxmlformats.org/officeDocument/2006/relationships/slide" Target="slide20.xml"/></Relationships>
</file>

<file path=ppt/slides/_rels/slide40.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39.jpg"/><Relationship Id="rId1" Type="http://schemas.openxmlformats.org/officeDocument/2006/relationships/slideLayout" Target="../slideLayouts/slideLayout7.xml"/><Relationship Id="rId4" Type="http://schemas.openxmlformats.org/officeDocument/2006/relationships/slide" Target="slide36.xml"/></Relationships>
</file>

<file path=ppt/slides/_rels/slide41.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41.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slide" Target="slide44.xml"/><Relationship Id="rId7" Type="http://schemas.openxmlformats.org/officeDocument/2006/relationships/slide" Target="slide2.xml"/><Relationship Id="rId2" Type="http://schemas.openxmlformats.org/officeDocument/2006/relationships/image" Target="../media/image41.jpg"/><Relationship Id="rId1" Type="http://schemas.openxmlformats.org/officeDocument/2006/relationships/slideLayout" Target="../slideLayouts/slideLayout7.xml"/><Relationship Id="rId6" Type="http://schemas.openxmlformats.org/officeDocument/2006/relationships/slide" Target="slide76.xml"/><Relationship Id="rId5" Type="http://schemas.openxmlformats.org/officeDocument/2006/relationships/slide" Target="slide46.xml"/><Relationship Id="rId4" Type="http://schemas.openxmlformats.org/officeDocument/2006/relationships/slide" Target="slide45.xml"/></Relationships>
</file>

<file path=ppt/slides/_rels/slide44.xml.rels><?xml version="1.0" encoding="UTF-8" standalone="yes"?>
<Relationships xmlns="http://schemas.openxmlformats.org/package/2006/relationships"><Relationship Id="rId3" Type="http://schemas.openxmlformats.org/officeDocument/2006/relationships/slide" Target="slide50.xml"/><Relationship Id="rId7" Type="http://schemas.openxmlformats.org/officeDocument/2006/relationships/slide" Target="slide70.xml"/><Relationship Id="rId2" Type="http://schemas.openxmlformats.org/officeDocument/2006/relationships/image" Target="../media/image42.jpg"/><Relationship Id="rId1" Type="http://schemas.openxmlformats.org/officeDocument/2006/relationships/slideLayout" Target="../slideLayouts/slideLayout7.xml"/><Relationship Id="rId6" Type="http://schemas.openxmlformats.org/officeDocument/2006/relationships/slide" Target="slide43.xml"/><Relationship Id="rId5" Type="http://schemas.openxmlformats.org/officeDocument/2006/relationships/slide" Target="slide54.xml"/><Relationship Id="rId4" Type="http://schemas.openxmlformats.org/officeDocument/2006/relationships/slide" Target="slide52.xml"/></Relationships>
</file>

<file path=ppt/slides/_rels/slide45.xml.rels><?xml version="1.0" encoding="UTF-8" standalone="yes"?>
<Relationships xmlns="http://schemas.openxmlformats.org/package/2006/relationships"><Relationship Id="rId3" Type="http://schemas.openxmlformats.org/officeDocument/2006/relationships/hyperlink" Target="&#22797;&#20064;&#35838;&#22530;&#38656;&#35201;&#27880;&#37325;.doc" TargetMode="External"/><Relationship Id="rId2" Type="http://schemas.openxmlformats.org/officeDocument/2006/relationships/image" Target="../media/image43.jpg"/><Relationship Id="rId1" Type="http://schemas.openxmlformats.org/officeDocument/2006/relationships/slideLayout" Target="../slideLayouts/slideLayout7.xml"/><Relationship Id="rId4" Type="http://schemas.openxmlformats.org/officeDocument/2006/relationships/slide" Target="slide43.xml"/></Relationships>
</file>

<file path=ppt/slides/_rels/slide46.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5.jpg"/><Relationship Id="rId1" Type="http://schemas.openxmlformats.org/officeDocument/2006/relationships/slideLayout" Target="../slideLayouts/slideLayout7.xml"/><Relationship Id="rId4" Type="http://schemas.openxmlformats.org/officeDocument/2006/relationships/slide" Target="slide4.xml"/></Relationships>
</file>

<file path=ppt/slides/_rels/slide50.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49.jp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image" Target="../media/image53.jp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hyperlink" Target="&#26032;&#26448;&#26009;&#20316;&#25991;&#35797;&#39064;&#65288;JZ&#65289;.docx" TargetMode="External"/><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57.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2013&#24180;&#27993;&#27743;&#39640;&#32771;&#35821;&#25991;&#35797;&#21367;&#38405;&#35835;&#25991;&#26412;.docx" TargetMode="External"/><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59.jp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hyperlink" Target="&#26032;&#26448;&#26009;&#20316;&#25991;&#35797;&#39064;&#65288;JZ&#65289;.docx" TargetMode="External"/><Relationship Id="rId2" Type="http://schemas.openxmlformats.org/officeDocument/2006/relationships/image" Target="../media/image60.jp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hyperlink" Target="&#26032;&#26448;&#26009;&#20316;&#25991;&#35797;&#39064;&#65288;JZ&#65289;.docx" TargetMode="External"/><Relationship Id="rId2" Type="http://schemas.openxmlformats.org/officeDocument/2006/relationships/image" Target="../media/image61.jp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64.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image" Target="../media/image66.jp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67.jpg"/><Relationship Id="rId1" Type="http://schemas.openxmlformats.org/officeDocument/2006/relationships/slideLayout" Target="../slideLayouts/slideLayout7.xml"/><Relationship Id="rId5" Type="http://schemas.openxmlformats.org/officeDocument/2006/relationships/slide" Target="slide74.xml"/><Relationship Id="rId4" Type="http://schemas.openxmlformats.org/officeDocument/2006/relationships/slide" Target="slide73.xml"/></Relationships>
</file>

<file path=ppt/slides/_rels/slide73.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68.jpg"/><Relationship Id="rId1" Type="http://schemas.openxmlformats.org/officeDocument/2006/relationships/slideLayout" Target="../slideLayouts/slideLayout7.xml"/><Relationship Id="rId4" Type="http://schemas.openxmlformats.org/officeDocument/2006/relationships/slide" Target="slide90.xml"/></Relationships>
</file>

<file path=ppt/slides/_rels/slide74.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69.jp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70.jp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81.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9.jpg"/><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slide" Target="slide14.xml"/></Relationships>
</file>

<file path=ppt/slides/_rels/slide90.xml.rels><?xml version="1.0" encoding="UTF-8" standalone="yes"?>
<Relationships xmlns="http://schemas.openxmlformats.org/package/2006/relationships"><Relationship Id="rId3" Type="http://schemas.openxmlformats.org/officeDocument/2006/relationships/hyperlink" Target="&#32451;&#20064;&#25351;&#23548;&#21644;&#32451;&#20064;&#35780;&#26512;&#30340;&#20027;&#35201;&#21306;&#21035;0.doc" TargetMode="External"/><Relationship Id="rId2" Type="http://schemas.openxmlformats.org/officeDocument/2006/relationships/image" Target="../media/image82.jp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hyperlink" Target="&#32451;&#20064;&#25351;&#23548;&#21644;&#32451;&#20064;&#35780;&#26512;&#30340;&#20027;&#35201;&#21306;&#21035;0.doc" TargetMode="External"/><Relationship Id="rId2" Type="http://schemas.openxmlformats.org/officeDocument/2006/relationships/image" Target="../media/image83.jp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0" y="908720"/>
            <a:ext cx="9144000" cy="1169551"/>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zh-CN" altLang="en-US" sz="7000" dirty="0" smtClean="0">
                <a:latin typeface="华文琥珀" pitchFamily="2" charset="-122"/>
                <a:ea typeface="华文琥珀" pitchFamily="2" charset="-122"/>
              </a:rPr>
              <a:t>高三语文复习的有效性</a:t>
            </a:r>
            <a:endParaRPr lang="en-US" altLang="zh-CN" sz="7000" dirty="0" smtClean="0">
              <a:latin typeface="华文琥珀" pitchFamily="2" charset="-122"/>
              <a:ea typeface="华文琥珀" pitchFamily="2" charset="-122"/>
            </a:endParaRPr>
          </a:p>
        </p:txBody>
      </p:sp>
      <p:sp>
        <p:nvSpPr>
          <p:cNvPr id="3" name="TextBox 2"/>
          <p:cNvSpPr txBox="1"/>
          <p:nvPr/>
        </p:nvSpPr>
        <p:spPr>
          <a:xfrm>
            <a:off x="1115616" y="5013176"/>
            <a:ext cx="6912768" cy="70788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zh-CN" altLang="en-US" sz="4000" dirty="0" smtClean="0">
                <a:latin typeface="华文新魏" pitchFamily="2" charset="-122"/>
                <a:ea typeface="华文新魏" pitchFamily="2" charset="-122"/>
              </a:rPr>
              <a:t>诸暨市教育局教研室     周红阳</a:t>
            </a:r>
            <a:endParaRPr lang="zh-CN" altLang="en-US" sz="4000" dirty="0">
              <a:latin typeface="华文新魏" pitchFamily="2" charset="-122"/>
              <a:ea typeface="华文新魏" pitchFamily="2" charset="-122"/>
            </a:endParaRPr>
          </a:p>
        </p:txBody>
      </p:sp>
      <p:sp>
        <p:nvSpPr>
          <p:cNvPr id="4" name="TextBox 3"/>
          <p:cNvSpPr txBox="1"/>
          <p:nvPr/>
        </p:nvSpPr>
        <p:spPr>
          <a:xfrm>
            <a:off x="3275856" y="5949280"/>
            <a:ext cx="2520280"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zh-CN" sz="3600" dirty="0" smtClean="0"/>
              <a:t>2013</a:t>
            </a:r>
            <a:r>
              <a:rPr lang="zh-CN" altLang="en-US" sz="3600" dirty="0" smtClean="0"/>
              <a:t>年</a:t>
            </a:r>
            <a:r>
              <a:rPr lang="en-US" altLang="zh-CN" sz="3600" dirty="0" smtClean="0"/>
              <a:t>10</a:t>
            </a:r>
            <a:r>
              <a:rPr lang="zh-CN" altLang="en-US" sz="3600" dirty="0" smtClean="0"/>
              <a:t>月</a:t>
            </a:r>
            <a:endParaRPr lang="zh-CN" altLang="en-US" sz="3600" dirty="0"/>
          </a:p>
        </p:txBody>
      </p:sp>
    </p:spTree>
    <p:extLst>
      <p:ext uri="{BB962C8B-B14F-4D97-AF65-F5344CB8AC3E}">
        <p14:creationId xmlns:p14="http://schemas.microsoft.com/office/powerpoint/2010/main" val="1535479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TextBox 1"/>
          <p:cNvSpPr txBox="1"/>
          <p:nvPr/>
        </p:nvSpPr>
        <p:spPr>
          <a:xfrm>
            <a:off x="35496" y="44624"/>
            <a:ext cx="9036496" cy="674030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altLang="zh-CN" sz="4800" dirty="0"/>
              <a:t>6.</a:t>
            </a:r>
            <a:r>
              <a:rPr lang="zh-CN" altLang="en-US" sz="4800" dirty="0"/>
              <a:t>用一句话概括下面这则文字的寓意。字数不超过</a:t>
            </a:r>
            <a:r>
              <a:rPr lang="en-US" altLang="zh-CN" sz="4800" dirty="0"/>
              <a:t>25</a:t>
            </a:r>
            <a:r>
              <a:rPr lang="zh-CN" altLang="en-US" sz="4800" dirty="0"/>
              <a:t>个字。</a:t>
            </a:r>
            <a:r>
              <a:rPr lang="zh-CN" altLang="en-US" sz="3600" dirty="0"/>
              <a:t>（</a:t>
            </a:r>
            <a:r>
              <a:rPr lang="en-US" altLang="zh-CN" sz="3600" dirty="0"/>
              <a:t>4</a:t>
            </a:r>
            <a:r>
              <a:rPr lang="zh-CN" altLang="en-US" sz="3600" dirty="0"/>
              <a:t>分）</a:t>
            </a:r>
          </a:p>
          <a:p>
            <a:r>
              <a:rPr lang="zh-CN" altLang="en-US" sz="4800" dirty="0" smtClean="0"/>
              <a:t>         </a:t>
            </a:r>
            <a:r>
              <a:rPr lang="zh-CN" altLang="en-US" sz="4800" dirty="0" smtClean="0">
                <a:latin typeface="楷体_GB2312" pitchFamily="49" charset="-122"/>
                <a:ea typeface="楷体_GB2312" pitchFamily="49" charset="-122"/>
              </a:rPr>
              <a:t>太阳</a:t>
            </a:r>
            <a:r>
              <a:rPr lang="zh-CN" altLang="en-US" sz="4800" dirty="0">
                <a:latin typeface="楷体_GB2312" pitchFamily="49" charset="-122"/>
                <a:ea typeface="楷体_GB2312" pitchFamily="49" charset="-122"/>
              </a:rPr>
              <a:t>怨云：“你为什么总是匆匆跑掉？”云怨风：“你为什么吹得我站不住脚？”风怨太阳：“你为什么总是用灼热的鞭子赶着我跑？”</a:t>
            </a:r>
          </a:p>
          <a:p>
            <a:r>
              <a:rPr lang="zh-CN" altLang="en-US" sz="4800" dirty="0" smtClean="0">
                <a:latin typeface="楷体_GB2312" pitchFamily="49" charset="-122"/>
                <a:ea typeface="楷体_GB2312" pitchFamily="49" charset="-122"/>
              </a:rPr>
              <a:t>    最后</a:t>
            </a:r>
            <a:r>
              <a:rPr lang="zh-CN" altLang="en-US" sz="4800" dirty="0">
                <a:latin typeface="楷体_GB2312" pitchFamily="49" charset="-122"/>
                <a:ea typeface="楷体_GB2312" pitchFamily="49" charset="-122"/>
              </a:rPr>
              <a:t>，雨一直下不来，禾苗干死了</a:t>
            </a:r>
            <a:r>
              <a:rPr lang="zh-CN" altLang="en-US" sz="4800" dirty="0" smtClean="0">
                <a:latin typeface="楷体_GB2312" pitchFamily="49" charset="-122"/>
                <a:ea typeface="楷体_GB2312" pitchFamily="49" charset="-122"/>
              </a:rPr>
              <a:t>。            </a:t>
            </a:r>
            <a:r>
              <a:rPr lang="zh-CN" altLang="en-US" sz="2800" dirty="0" smtClean="0">
                <a:latin typeface="楷体_GB2312" pitchFamily="49" charset="-122"/>
                <a:ea typeface="楷体_GB2312" pitchFamily="49" charset="-122"/>
              </a:rPr>
              <a:t>（</a:t>
            </a:r>
            <a:r>
              <a:rPr lang="en-US" altLang="zh-CN" sz="2800" dirty="0" smtClean="0">
                <a:latin typeface="楷体_GB2312" pitchFamily="49" charset="-122"/>
                <a:ea typeface="楷体_GB2312" pitchFamily="49" charset="-122"/>
              </a:rPr>
              <a:t>2013</a:t>
            </a:r>
            <a:r>
              <a:rPr lang="zh-CN" altLang="en-US" sz="2800" dirty="0" smtClean="0">
                <a:latin typeface="楷体_GB2312" pitchFamily="49" charset="-122"/>
                <a:ea typeface="楷体_GB2312" pitchFamily="49" charset="-122"/>
              </a:rPr>
              <a:t>年浙江卷）</a:t>
            </a:r>
            <a:endParaRPr lang="zh-CN" altLang="en-US" sz="2800" dirty="0">
              <a:latin typeface="楷体_GB2312" pitchFamily="49" charset="-122"/>
              <a:ea typeface="楷体_GB2312" pitchFamily="49" charset="-122"/>
            </a:endParaRPr>
          </a:p>
        </p:txBody>
      </p:sp>
    </p:spTree>
    <p:extLst>
      <p:ext uri="{BB962C8B-B14F-4D97-AF65-F5344CB8AC3E}">
        <p14:creationId xmlns:p14="http://schemas.microsoft.com/office/powerpoint/2010/main" val="3728775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rot="10800000" flipV="1">
            <a:off x="179512" y="2852936"/>
            <a:ext cx="8792846" cy="31700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4000" dirty="0" smtClean="0"/>
              <a:t>评分细则：</a:t>
            </a:r>
            <a:r>
              <a:rPr lang="zh-CN" altLang="en-US" sz="4000" dirty="0" smtClean="0">
                <a:latin typeface="楷体_GB2312" pitchFamily="49" charset="-122"/>
                <a:ea typeface="楷体_GB2312" pitchFamily="49" charset="-122"/>
              </a:rPr>
              <a:t>寓意概括完整，给</a:t>
            </a:r>
            <a:r>
              <a:rPr lang="en-US" altLang="zh-CN" sz="4000" dirty="0" smtClean="0">
                <a:latin typeface="楷体_GB2312" pitchFamily="49" charset="-122"/>
                <a:ea typeface="楷体_GB2312" pitchFamily="49" charset="-122"/>
              </a:rPr>
              <a:t>3</a:t>
            </a:r>
            <a:r>
              <a:rPr lang="zh-CN" altLang="en-US" sz="4000" dirty="0" smtClean="0">
                <a:latin typeface="楷体_GB2312" pitchFamily="49" charset="-122"/>
                <a:ea typeface="楷体_GB2312" pitchFamily="49" charset="-122"/>
              </a:rPr>
              <a:t>分</a:t>
            </a:r>
            <a:r>
              <a:rPr lang="en-US" altLang="zh-CN" sz="4000" dirty="0" smtClean="0">
                <a:latin typeface="楷体_GB2312" pitchFamily="49" charset="-122"/>
                <a:ea typeface="楷体_GB2312" pitchFamily="49" charset="-122"/>
              </a:rPr>
              <a:t>[</a:t>
            </a:r>
            <a:r>
              <a:rPr lang="zh-CN" altLang="en-US" sz="4000" dirty="0" smtClean="0">
                <a:latin typeface="楷体_GB2312" pitchFamily="49" charset="-122"/>
                <a:ea typeface="楷体_GB2312" pitchFamily="49" charset="-122"/>
              </a:rPr>
              <a:t>“不承担责任、互相推诿（指责、埋怨）”</a:t>
            </a:r>
            <a:r>
              <a:rPr lang="en-US" altLang="zh-CN" sz="4000" dirty="0" smtClean="0">
                <a:latin typeface="楷体_GB2312" pitchFamily="49" charset="-122"/>
                <a:ea typeface="楷体_GB2312" pitchFamily="49" charset="-122"/>
              </a:rPr>
              <a:t>2</a:t>
            </a:r>
            <a:r>
              <a:rPr lang="zh-CN" altLang="en-US" sz="4000" dirty="0" smtClean="0">
                <a:latin typeface="楷体_GB2312" pitchFamily="49" charset="-122"/>
                <a:ea typeface="楷体_GB2312" pitchFamily="49" charset="-122"/>
              </a:rPr>
              <a:t>分，“误事”</a:t>
            </a:r>
            <a:r>
              <a:rPr lang="en-US" altLang="zh-CN" sz="4000" dirty="0" smtClean="0">
                <a:latin typeface="楷体_GB2312" pitchFamily="49" charset="-122"/>
                <a:ea typeface="楷体_GB2312" pitchFamily="49" charset="-122"/>
              </a:rPr>
              <a:t>1</a:t>
            </a:r>
            <a:r>
              <a:rPr lang="zh-CN" altLang="en-US" sz="4000" dirty="0" smtClean="0">
                <a:latin typeface="楷体_GB2312" pitchFamily="49" charset="-122"/>
                <a:ea typeface="楷体_GB2312" pitchFamily="49" charset="-122"/>
              </a:rPr>
              <a:t>分</a:t>
            </a:r>
            <a:r>
              <a:rPr lang="en-US" altLang="zh-CN" sz="4000" dirty="0" smtClean="0">
                <a:latin typeface="楷体_GB2312" pitchFamily="49" charset="-122"/>
                <a:ea typeface="楷体_GB2312" pitchFamily="49" charset="-122"/>
              </a:rPr>
              <a:t>]</a:t>
            </a:r>
            <a:r>
              <a:rPr lang="zh-CN" altLang="en-US" sz="4000" dirty="0" smtClean="0">
                <a:latin typeface="楷体_GB2312" pitchFamily="49" charset="-122"/>
                <a:ea typeface="楷体_GB2312" pitchFamily="49" charset="-122"/>
              </a:rPr>
              <a:t>；语言</a:t>
            </a:r>
            <a:r>
              <a:rPr lang="zh-CN" altLang="en-US" sz="4000" smtClean="0">
                <a:latin typeface="楷体_GB2312" pitchFamily="49" charset="-122"/>
                <a:ea typeface="楷体_GB2312" pitchFamily="49" charset="-122"/>
              </a:rPr>
              <a:t>表达准确，给</a:t>
            </a:r>
            <a:r>
              <a:rPr lang="en-US" altLang="zh-CN" sz="4000" dirty="0" smtClean="0">
                <a:latin typeface="楷体_GB2312" pitchFamily="49" charset="-122"/>
                <a:ea typeface="楷体_GB2312" pitchFamily="49" charset="-122"/>
              </a:rPr>
              <a:t>1</a:t>
            </a:r>
            <a:r>
              <a:rPr lang="zh-CN" altLang="en-US" sz="4000" dirty="0" smtClean="0">
                <a:latin typeface="楷体_GB2312" pitchFamily="49" charset="-122"/>
                <a:ea typeface="楷体_GB2312" pitchFamily="49" charset="-122"/>
              </a:rPr>
              <a:t>分。有其他理解且言之成理，可酌情给分。</a:t>
            </a:r>
            <a:endParaRPr lang="zh-CN" altLang="en-US" sz="4000" dirty="0">
              <a:latin typeface="楷体_GB2312" pitchFamily="49" charset="-122"/>
              <a:ea typeface="楷体_GB2312" pitchFamily="49" charset="-122"/>
            </a:endParaRPr>
          </a:p>
        </p:txBody>
      </p:sp>
      <p:sp>
        <p:nvSpPr>
          <p:cNvPr id="3" name="TextBox 2"/>
          <p:cNvSpPr txBox="1"/>
          <p:nvPr/>
        </p:nvSpPr>
        <p:spPr>
          <a:xfrm>
            <a:off x="179512" y="404664"/>
            <a:ext cx="8784976" cy="156966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altLang="zh-CN" sz="4800" dirty="0" smtClean="0"/>
              <a:t>【</a:t>
            </a:r>
            <a:r>
              <a:rPr lang="zh-CN" altLang="en-US" sz="4800" dirty="0" smtClean="0"/>
              <a:t>参考答案</a:t>
            </a:r>
            <a:r>
              <a:rPr lang="en-US" altLang="zh-CN" sz="4800" dirty="0" smtClean="0"/>
              <a:t>】</a:t>
            </a:r>
            <a:r>
              <a:rPr lang="zh-CN" altLang="en-US" sz="4800" dirty="0" smtClean="0"/>
              <a:t>讽刺那些不承担责任、互相推诿而误事的现象。</a:t>
            </a:r>
            <a:endParaRPr lang="zh-CN" altLang="en-US" sz="4800" dirty="0"/>
          </a:p>
        </p:txBody>
      </p:sp>
    </p:spTree>
    <p:extLst>
      <p:ext uri="{BB962C8B-B14F-4D97-AF65-F5344CB8AC3E}">
        <p14:creationId xmlns:p14="http://schemas.microsoft.com/office/powerpoint/2010/main" val="3159608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8000" r="-8000"/>
          </a:stretch>
        </a:blipFill>
        <a:effectLst/>
      </p:bgPr>
    </p:bg>
    <p:spTree>
      <p:nvGrpSpPr>
        <p:cNvPr id="1" name=""/>
        <p:cNvGrpSpPr/>
        <p:nvPr/>
      </p:nvGrpSpPr>
      <p:grpSpPr>
        <a:xfrm>
          <a:off x="0" y="0"/>
          <a:ext cx="0" cy="0"/>
          <a:chOff x="0" y="0"/>
          <a:chExt cx="0" cy="0"/>
        </a:xfrm>
      </p:grpSpPr>
      <p:sp>
        <p:nvSpPr>
          <p:cNvPr id="2" name="TextBox 1"/>
          <p:cNvSpPr txBox="1"/>
          <p:nvPr/>
        </p:nvSpPr>
        <p:spPr>
          <a:xfrm>
            <a:off x="35496" y="87010"/>
            <a:ext cx="9071992" cy="427809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z="3400" dirty="0" smtClean="0"/>
              <a:t>5.</a:t>
            </a:r>
            <a:r>
              <a:rPr lang="zh-CN" altLang="en-US" sz="3400" dirty="0" smtClean="0"/>
              <a:t>从</a:t>
            </a:r>
            <a:r>
              <a:rPr lang="zh-CN" altLang="en-US" sz="3400" dirty="0"/>
              <a:t>下列材料中选取必要的信息，为“食品添加剂”下定义。（</a:t>
            </a:r>
            <a:r>
              <a:rPr lang="en-US" altLang="zh-CN" sz="3400" dirty="0"/>
              <a:t>3</a:t>
            </a:r>
            <a:r>
              <a:rPr lang="zh-CN" altLang="en-US" sz="3400" dirty="0"/>
              <a:t>分） </a:t>
            </a:r>
            <a:endParaRPr lang="en-US" altLang="zh-CN" sz="3400" dirty="0" smtClean="0"/>
          </a:p>
          <a:p>
            <a:r>
              <a:rPr lang="zh-CN" altLang="en-US" sz="3400" dirty="0" smtClean="0">
                <a:latin typeface="楷体_GB2312" pitchFamily="49" charset="-122"/>
                <a:ea typeface="楷体_GB2312" pitchFamily="49" charset="-122"/>
              </a:rPr>
              <a:t>①</a:t>
            </a:r>
            <a:r>
              <a:rPr lang="zh-CN" altLang="en-US" sz="3400" dirty="0">
                <a:latin typeface="楷体_GB2312" pitchFamily="49" charset="-122"/>
                <a:ea typeface="楷体_GB2312" pitchFamily="49" charset="-122"/>
              </a:rPr>
              <a:t>食品添加剂是有意加入到食品中的物质。 </a:t>
            </a:r>
            <a:endParaRPr lang="en-US" altLang="zh-CN" sz="3400" dirty="0" smtClean="0">
              <a:latin typeface="楷体_GB2312" pitchFamily="49" charset="-122"/>
              <a:ea typeface="楷体_GB2312" pitchFamily="49" charset="-122"/>
            </a:endParaRPr>
          </a:p>
          <a:p>
            <a:r>
              <a:rPr lang="zh-CN" altLang="en-US" sz="3400" dirty="0" smtClean="0">
                <a:latin typeface="楷体_GB2312" pitchFamily="49" charset="-122"/>
                <a:ea typeface="楷体_GB2312" pitchFamily="49" charset="-122"/>
              </a:rPr>
              <a:t>②</a:t>
            </a:r>
            <a:r>
              <a:rPr lang="zh-CN" altLang="en-US" sz="3400" dirty="0">
                <a:latin typeface="楷体_GB2312" pitchFamily="49" charset="-122"/>
                <a:ea typeface="楷体_GB2312" pitchFamily="49" charset="-122"/>
              </a:rPr>
              <a:t>食品添加剂的使用是</a:t>
            </a:r>
            <a:r>
              <a:rPr lang="zh-CN" altLang="en-US" sz="3400" dirty="0" smtClean="0">
                <a:latin typeface="楷体_GB2312" pitchFamily="49" charset="-122"/>
                <a:ea typeface="楷体_GB2312" pitchFamily="49" charset="-122"/>
              </a:rPr>
              <a:t>防腐</a:t>
            </a:r>
            <a:r>
              <a:rPr lang="zh-CN" altLang="en-US" sz="3400" dirty="0">
                <a:latin typeface="楷体_GB2312" pitchFamily="49" charset="-122"/>
                <a:ea typeface="楷体_GB2312" pitchFamily="49" charset="-122"/>
              </a:rPr>
              <a:t>和加工工艺的需要。 </a:t>
            </a:r>
            <a:endParaRPr lang="en-US" altLang="zh-CN" sz="3400" dirty="0" smtClean="0">
              <a:latin typeface="楷体_GB2312" pitchFamily="49" charset="-122"/>
              <a:ea typeface="楷体_GB2312" pitchFamily="49" charset="-122"/>
            </a:endParaRPr>
          </a:p>
          <a:p>
            <a:r>
              <a:rPr lang="zh-CN" altLang="en-US" sz="3400" dirty="0" smtClean="0">
                <a:latin typeface="楷体_GB2312" pitchFamily="49" charset="-122"/>
                <a:ea typeface="楷体_GB2312" pitchFamily="49" charset="-122"/>
              </a:rPr>
              <a:t>③</a:t>
            </a:r>
            <a:r>
              <a:rPr lang="zh-CN" altLang="en-US" sz="3400" dirty="0">
                <a:latin typeface="楷体_GB2312" pitchFamily="49" charset="-122"/>
                <a:ea typeface="楷体_GB2312" pitchFamily="49" charset="-122"/>
              </a:rPr>
              <a:t>食品添加剂既可以是化学合成物质，也可以是天然物质。 </a:t>
            </a:r>
            <a:endParaRPr lang="en-US" altLang="zh-CN" sz="3400" dirty="0" smtClean="0">
              <a:latin typeface="楷体_GB2312" pitchFamily="49" charset="-122"/>
              <a:ea typeface="楷体_GB2312" pitchFamily="49" charset="-122"/>
            </a:endParaRPr>
          </a:p>
          <a:p>
            <a:r>
              <a:rPr lang="zh-CN" altLang="en-US" sz="3400" dirty="0" smtClean="0">
                <a:latin typeface="楷体_GB2312" pitchFamily="49" charset="-122"/>
                <a:ea typeface="楷体_GB2312" pitchFamily="49" charset="-122"/>
              </a:rPr>
              <a:t>④</a:t>
            </a:r>
            <a:r>
              <a:rPr lang="zh-CN" altLang="en-US" sz="3400" dirty="0">
                <a:latin typeface="楷体_GB2312" pitchFamily="49" charset="-122"/>
                <a:ea typeface="楷体_GB2312" pitchFamily="49" charset="-122"/>
              </a:rPr>
              <a:t>食品添加剂加入到食品中的目的是改善食品的品质和色、香、味</a:t>
            </a:r>
            <a:r>
              <a:rPr lang="zh-CN" altLang="en-US" sz="3400" dirty="0" smtClean="0">
                <a:latin typeface="楷体_GB2312" pitchFamily="49" charset="-122"/>
                <a:ea typeface="楷体_GB2312" pitchFamily="49" charset="-122"/>
              </a:rPr>
              <a:t>。        </a:t>
            </a:r>
            <a:r>
              <a:rPr lang="zh-CN" altLang="en-US" sz="2800" dirty="0" smtClean="0">
                <a:latin typeface="楷体_GB2312" pitchFamily="49" charset="-122"/>
                <a:ea typeface="楷体_GB2312" pitchFamily="49" charset="-122"/>
              </a:rPr>
              <a:t>（</a:t>
            </a:r>
            <a:r>
              <a:rPr lang="en-US" altLang="zh-CN" sz="2800" dirty="0" smtClean="0">
                <a:latin typeface="楷体_GB2312" pitchFamily="49" charset="-122"/>
                <a:ea typeface="楷体_GB2312" pitchFamily="49" charset="-122"/>
              </a:rPr>
              <a:t>2012</a:t>
            </a:r>
            <a:r>
              <a:rPr lang="zh-CN" altLang="en-US" sz="2800" dirty="0" smtClean="0">
                <a:latin typeface="楷体_GB2312" pitchFamily="49" charset="-122"/>
                <a:ea typeface="楷体_GB2312" pitchFamily="49" charset="-122"/>
              </a:rPr>
              <a:t>年浙江卷） </a:t>
            </a:r>
            <a:endParaRPr lang="zh-CN" altLang="en-US" sz="2800" dirty="0">
              <a:latin typeface="楷体_GB2312" pitchFamily="49" charset="-122"/>
              <a:ea typeface="楷体_GB2312" pitchFamily="49" charset="-122"/>
            </a:endParaRPr>
          </a:p>
        </p:txBody>
      </p:sp>
      <p:sp>
        <p:nvSpPr>
          <p:cNvPr id="3" name="TextBox 2"/>
          <p:cNvSpPr txBox="1"/>
          <p:nvPr/>
        </p:nvSpPr>
        <p:spPr>
          <a:xfrm>
            <a:off x="35496" y="4505052"/>
            <a:ext cx="9001000" cy="230832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altLang="zh-CN" sz="3600" dirty="0" smtClean="0"/>
              <a:t>【</a:t>
            </a:r>
            <a:r>
              <a:rPr lang="zh-CN" altLang="en-US" sz="3600" dirty="0" smtClean="0"/>
              <a:t>参考答案</a:t>
            </a:r>
            <a:r>
              <a:rPr lang="en-US" altLang="zh-CN" sz="3600" dirty="0" smtClean="0"/>
              <a:t>】</a:t>
            </a:r>
            <a:r>
              <a:rPr lang="zh-CN" altLang="en-US" sz="3600" dirty="0"/>
              <a:t>食品添加剂是为了改善食品品质和色、香、味以及为防腐和加工工艺的需要而有意加入食品中的化学合成物质或天然物质</a:t>
            </a:r>
            <a:r>
              <a:rPr lang="zh-CN" altLang="en-US" sz="3600" dirty="0" smtClean="0"/>
              <a:t>。</a:t>
            </a:r>
            <a:endParaRPr lang="zh-CN" altLang="en-US" sz="3600" dirty="0"/>
          </a:p>
        </p:txBody>
      </p:sp>
    </p:spTree>
    <p:extLst>
      <p:ext uri="{BB962C8B-B14F-4D97-AF65-F5344CB8AC3E}">
        <p14:creationId xmlns:p14="http://schemas.microsoft.com/office/powerpoint/2010/main" val="3588811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6000" b="-36000"/>
          </a:stretch>
        </a:blipFill>
        <a:effectLst/>
      </p:bgPr>
    </p:bg>
    <p:spTree>
      <p:nvGrpSpPr>
        <p:cNvPr id="1" name=""/>
        <p:cNvGrpSpPr/>
        <p:nvPr/>
      </p:nvGrpSpPr>
      <p:grpSpPr>
        <a:xfrm>
          <a:off x="0" y="0"/>
          <a:ext cx="0" cy="0"/>
          <a:chOff x="0" y="0"/>
          <a:chExt cx="0" cy="0"/>
        </a:xfrm>
      </p:grpSpPr>
      <p:sp>
        <p:nvSpPr>
          <p:cNvPr id="2" name="TextBox 1"/>
          <p:cNvSpPr txBox="1"/>
          <p:nvPr/>
        </p:nvSpPr>
        <p:spPr>
          <a:xfrm>
            <a:off x="107504" y="251351"/>
            <a:ext cx="8935888" cy="418576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altLang="zh-CN" sz="3400" dirty="0" smtClean="0"/>
              <a:t>7.</a:t>
            </a:r>
            <a:r>
              <a:rPr lang="zh-CN" altLang="en-US" sz="3400" dirty="0" smtClean="0"/>
              <a:t>阅读</a:t>
            </a:r>
            <a:r>
              <a:rPr lang="zh-CN" altLang="en-US" sz="3400" dirty="0"/>
              <a:t>以下新闻材料，根据要求答题。（</a:t>
            </a:r>
            <a:r>
              <a:rPr lang="en-US" altLang="zh-CN" sz="3400" dirty="0"/>
              <a:t>5</a:t>
            </a:r>
            <a:r>
              <a:rPr lang="zh-CN" altLang="en-US" sz="3400" dirty="0"/>
              <a:t>分）</a:t>
            </a:r>
          </a:p>
          <a:p>
            <a:r>
              <a:rPr lang="zh-CN" altLang="en-US" sz="3400" dirty="0"/>
              <a:t>    </a:t>
            </a:r>
            <a:r>
              <a:rPr lang="zh-CN" altLang="en-US" sz="3400" dirty="0" smtClean="0"/>
              <a:t>     </a:t>
            </a:r>
            <a:r>
              <a:rPr lang="zh-CN" altLang="en-US" sz="3400" dirty="0" smtClean="0">
                <a:latin typeface="楷体_GB2312" pitchFamily="49" charset="-122"/>
                <a:ea typeface="楷体_GB2312" pitchFamily="49" charset="-122"/>
              </a:rPr>
              <a:t>不久前</a:t>
            </a:r>
            <a:r>
              <a:rPr lang="zh-CN" altLang="en-US" sz="3400" dirty="0">
                <a:latin typeface="楷体_GB2312" pitchFamily="49" charset="-122"/>
                <a:ea typeface="楷体_GB2312" pitchFamily="49" charset="-122"/>
              </a:rPr>
              <a:t>，某地一所高中对</a:t>
            </a:r>
            <a:r>
              <a:rPr lang="en-US" altLang="zh-CN" sz="3400" dirty="0">
                <a:latin typeface="楷体_GB2312" pitchFamily="49" charset="-122"/>
                <a:ea typeface="楷体_GB2312" pitchFamily="49" charset="-122"/>
              </a:rPr>
              <a:t>700</a:t>
            </a:r>
            <a:r>
              <a:rPr lang="zh-CN" altLang="en-US" sz="3400" dirty="0">
                <a:latin typeface="楷体_GB2312" pitchFamily="49" charset="-122"/>
                <a:ea typeface="楷体_GB2312" pitchFamily="49" charset="-122"/>
              </a:rPr>
              <a:t>名学生做了以“你觉得你离父母有多远”为主题的调查。调查结果</a:t>
            </a:r>
            <a:r>
              <a:rPr lang="zh-CN" altLang="en-US" sz="3400" dirty="0" smtClean="0">
                <a:latin typeface="楷体_GB2312" pitchFamily="49" charset="-122"/>
                <a:ea typeface="楷体_GB2312" pitchFamily="49" charset="-122"/>
              </a:rPr>
              <a:t>显示</a:t>
            </a:r>
            <a:r>
              <a:rPr lang="en-US" altLang="zh-CN" sz="3400" dirty="0" smtClean="0">
                <a:latin typeface="楷体_GB2312" pitchFamily="49" charset="-122"/>
                <a:ea typeface="楷体_GB2312" pitchFamily="49" charset="-122"/>
              </a:rPr>
              <a:t>69</a:t>
            </a:r>
            <a:r>
              <a:rPr lang="en-US" altLang="zh-CN" sz="3400" dirty="0">
                <a:latin typeface="楷体_GB2312" pitchFamily="49" charset="-122"/>
                <a:ea typeface="楷体_GB2312" pitchFamily="49" charset="-122"/>
              </a:rPr>
              <a:t>%</a:t>
            </a:r>
            <a:r>
              <a:rPr lang="zh-CN" altLang="en-US" sz="3400" dirty="0">
                <a:latin typeface="楷体_GB2312" pitchFamily="49" charset="-122"/>
                <a:ea typeface="楷体_GB2312" pitchFamily="49" charset="-122"/>
              </a:rPr>
              <a:t>的学生认为与父母有代沟，其中</a:t>
            </a:r>
            <a:r>
              <a:rPr lang="en-US" altLang="zh-CN" sz="3400" dirty="0">
                <a:latin typeface="楷体_GB2312" pitchFamily="49" charset="-122"/>
                <a:ea typeface="楷体_GB2312" pitchFamily="49" charset="-122"/>
              </a:rPr>
              <a:t>6%</a:t>
            </a:r>
            <a:r>
              <a:rPr lang="zh-CN" altLang="en-US" sz="3400" dirty="0">
                <a:latin typeface="楷体_GB2312" pitchFamily="49" charset="-122"/>
                <a:ea typeface="楷体_GB2312" pitchFamily="49" charset="-122"/>
              </a:rPr>
              <a:t>的学生觉得离父母很远。很多学生说，与父母沟通时，除了学习再无别的话题。</a:t>
            </a:r>
          </a:p>
          <a:p>
            <a:r>
              <a:rPr lang="zh-CN" altLang="en-US" sz="3400" dirty="0"/>
              <a:t>  </a:t>
            </a:r>
            <a:r>
              <a:rPr lang="en-US" altLang="zh-CN" sz="3400" dirty="0"/>
              <a:t>(1)</a:t>
            </a:r>
            <a:r>
              <a:rPr lang="zh-CN" altLang="en-US" sz="3400" dirty="0"/>
              <a:t>用一句话概括这则新闻的主要内容。（</a:t>
            </a:r>
            <a:r>
              <a:rPr lang="en-US" altLang="zh-CN" sz="3400" dirty="0"/>
              <a:t>2</a:t>
            </a:r>
            <a:r>
              <a:rPr lang="zh-CN" altLang="en-US" sz="3400" dirty="0"/>
              <a:t>分）</a:t>
            </a:r>
          </a:p>
          <a:p>
            <a:r>
              <a:rPr lang="zh-CN" altLang="en-US" sz="2800" dirty="0" smtClean="0"/>
              <a:t>                                                                          （</a:t>
            </a:r>
            <a:r>
              <a:rPr lang="en-US" altLang="zh-CN" sz="2800" dirty="0" smtClean="0"/>
              <a:t>2012</a:t>
            </a:r>
            <a:r>
              <a:rPr lang="zh-CN" altLang="en-US" sz="2800" dirty="0" smtClean="0"/>
              <a:t>年浙江卷）</a:t>
            </a:r>
            <a:endParaRPr lang="zh-CN" altLang="en-US" sz="2800" dirty="0"/>
          </a:p>
        </p:txBody>
      </p:sp>
      <p:sp>
        <p:nvSpPr>
          <p:cNvPr id="3" name="TextBox 2"/>
          <p:cNvSpPr txBox="1"/>
          <p:nvPr/>
        </p:nvSpPr>
        <p:spPr>
          <a:xfrm>
            <a:off x="107504" y="4725144"/>
            <a:ext cx="8935888" cy="184665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altLang="zh-CN" sz="3800" dirty="0" smtClean="0"/>
              <a:t>【</a:t>
            </a:r>
            <a:r>
              <a:rPr lang="zh-CN" altLang="en-US" sz="3800" dirty="0" smtClean="0"/>
              <a:t>参考答案</a:t>
            </a:r>
            <a:r>
              <a:rPr lang="en-US" altLang="zh-CN" sz="3800" dirty="0" smtClean="0"/>
              <a:t>】(</a:t>
            </a:r>
            <a:r>
              <a:rPr lang="en-US" altLang="zh-CN" sz="3800" dirty="0"/>
              <a:t>1)</a:t>
            </a:r>
            <a:r>
              <a:rPr lang="zh-CN" altLang="en-US" sz="3800" dirty="0"/>
              <a:t>调查显示，多数学生与父母存在代沟</a:t>
            </a:r>
            <a:r>
              <a:rPr lang="zh-CN" altLang="en-US" sz="3800" dirty="0" smtClean="0"/>
              <a:t>。（</a:t>
            </a:r>
            <a:r>
              <a:rPr lang="zh-CN" altLang="en-US" sz="3800" dirty="0"/>
              <a:t>或“调查显示，学习成了多数学生与父母沟通的唯一话</a:t>
            </a:r>
            <a:r>
              <a:rPr lang="zh-CN" altLang="en-US" sz="3800" dirty="0">
                <a:hlinkClick r:id="rId3" action="ppaction://hlinksldjump"/>
              </a:rPr>
              <a:t>题</a:t>
            </a:r>
            <a:r>
              <a:rPr lang="zh-CN" altLang="en-US" sz="3800" dirty="0"/>
              <a:t>。”）</a:t>
            </a:r>
          </a:p>
        </p:txBody>
      </p:sp>
    </p:spTree>
    <p:extLst>
      <p:ext uri="{BB962C8B-B14F-4D97-AF65-F5344CB8AC3E}">
        <p14:creationId xmlns:p14="http://schemas.microsoft.com/office/powerpoint/2010/main" val="1492188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44016" y="68426"/>
            <a:ext cx="8892480" cy="5016758"/>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zh-CN" sz="3200" dirty="0" smtClean="0"/>
              <a:t>18.</a:t>
            </a:r>
            <a:r>
              <a:rPr lang="zh-CN" altLang="zh-CN" sz="3200" dirty="0" smtClean="0"/>
              <a:t>下面</a:t>
            </a:r>
            <a:r>
              <a:rPr lang="zh-CN" altLang="zh-CN" sz="3200" dirty="0"/>
              <a:t>文字中画线部分的词语，有</a:t>
            </a:r>
            <a:r>
              <a:rPr lang="zh-CN" altLang="zh-CN" sz="3200" dirty="0" smtClean="0"/>
              <a:t>的</a:t>
            </a:r>
            <a:r>
              <a:rPr lang="zh-CN" altLang="en-US" sz="3200" dirty="0" smtClean="0"/>
              <a:t>使</a:t>
            </a:r>
            <a:r>
              <a:rPr lang="zh-CN" altLang="zh-CN" sz="3200" dirty="0" smtClean="0"/>
              <a:t>用不当</a:t>
            </a:r>
            <a:r>
              <a:rPr lang="zh-CN" altLang="en-US" sz="3200" dirty="0" smtClean="0"/>
              <a:t>。</a:t>
            </a:r>
            <a:r>
              <a:rPr lang="zh-CN" altLang="zh-CN" sz="3200" dirty="0" smtClean="0"/>
              <a:t>请</a:t>
            </a:r>
            <a:r>
              <a:rPr lang="zh-CN" altLang="zh-CN" sz="3200" dirty="0"/>
              <a:t>指出并改正，使这段文字语言简明，衔接自然，语意连贯。</a:t>
            </a:r>
            <a:r>
              <a:rPr lang="en-US" altLang="zh-CN" sz="3200" dirty="0"/>
              <a:t>(4</a:t>
            </a:r>
            <a:r>
              <a:rPr lang="zh-CN" altLang="zh-CN" sz="3200" dirty="0"/>
              <a:t>分</a:t>
            </a:r>
            <a:r>
              <a:rPr lang="en-US" altLang="zh-CN" sz="3200" dirty="0"/>
              <a:t>)</a:t>
            </a:r>
            <a:endParaRPr lang="zh-CN" altLang="zh-CN" sz="3200" dirty="0"/>
          </a:p>
          <a:p>
            <a:r>
              <a:rPr lang="en-US" altLang="zh-CN" sz="3200" dirty="0"/>
              <a:t>    </a:t>
            </a:r>
            <a:r>
              <a:rPr lang="en-US" altLang="zh-CN" sz="3200" dirty="0" smtClean="0"/>
              <a:t>     </a:t>
            </a:r>
            <a:r>
              <a:rPr lang="zh-CN" altLang="zh-CN" sz="3200" dirty="0" smtClean="0">
                <a:latin typeface="楷体_GB2312" pitchFamily="49" charset="-122"/>
                <a:ea typeface="楷体_GB2312" pitchFamily="49" charset="-122"/>
              </a:rPr>
              <a:t>苏泽广</a:t>
            </a:r>
            <a:r>
              <a:rPr lang="zh-CN" altLang="zh-CN" sz="3200" dirty="0">
                <a:latin typeface="楷体_GB2312" pitchFamily="49" charset="-122"/>
                <a:ea typeface="楷体_GB2312" pitchFamily="49" charset="-122"/>
              </a:rPr>
              <a:t>真是哭笑不得，</a:t>
            </a:r>
            <a:r>
              <a:rPr lang="zh-CN" altLang="zh-CN" sz="3200" u="sng" dirty="0" smtClean="0">
                <a:latin typeface="楷体_GB2312" pitchFamily="49" charset="-122"/>
                <a:ea typeface="楷体_GB2312" pitchFamily="49" charset="-122"/>
              </a:rPr>
              <a:t>苏泽广</a:t>
            </a:r>
            <a:r>
              <a:rPr lang="zh-CN" altLang="zh-CN" sz="3200" dirty="0">
                <a:latin typeface="楷体_GB2312" pitchFamily="49" charset="-122"/>
                <a:ea typeface="楷体_GB2312" pitchFamily="49" charset="-122"/>
              </a:rPr>
              <a:t>①</a:t>
            </a:r>
            <a:r>
              <a:rPr lang="zh-CN" altLang="zh-CN" sz="3200" dirty="0" smtClean="0">
                <a:latin typeface="楷体_GB2312" pitchFamily="49" charset="-122"/>
                <a:ea typeface="楷体_GB2312" pitchFamily="49" charset="-122"/>
              </a:rPr>
              <a:t>觉得</a:t>
            </a:r>
            <a:r>
              <a:rPr lang="zh-CN" altLang="zh-CN" sz="3200" dirty="0">
                <a:latin typeface="楷体_GB2312" pitchFamily="49" charset="-122"/>
                <a:ea typeface="楷体_GB2312" pitchFamily="49" charset="-122"/>
              </a:rPr>
              <a:t>儿子合图还不懂事，把家托付给</a:t>
            </a:r>
            <a:r>
              <a:rPr lang="zh-CN" altLang="zh-CN" sz="3200" u="sng" dirty="0" smtClean="0">
                <a:latin typeface="楷体_GB2312" pitchFamily="49" charset="-122"/>
                <a:ea typeface="楷体_GB2312" pitchFamily="49" charset="-122"/>
              </a:rPr>
              <a:t>他</a:t>
            </a:r>
            <a:r>
              <a:rPr lang="zh-CN" altLang="zh-CN" sz="3200" dirty="0" smtClean="0">
                <a:latin typeface="楷体_GB2312" pitchFamily="49" charset="-122"/>
                <a:ea typeface="楷体_GB2312" pitchFamily="49" charset="-122"/>
              </a:rPr>
              <a:t>②是</a:t>
            </a:r>
            <a:r>
              <a:rPr lang="zh-CN" altLang="zh-CN" sz="3200" dirty="0">
                <a:latin typeface="楷体_GB2312" pitchFamily="49" charset="-122"/>
                <a:ea typeface="楷体_GB2312" pitchFamily="49" charset="-122"/>
              </a:rPr>
              <a:t>徒劳的，</a:t>
            </a:r>
            <a:r>
              <a:rPr lang="zh-CN" altLang="zh-CN" sz="3200" dirty="0" smtClean="0">
                <a:latin typeface="楷体_GB2312" pitchFamily="49" charset="-122"/>
                <a:ea typeface="楷体_GB2312" pitchFamily="49" charset="-122"/>
              </a:rPr>
              <a:t>便失望</a:t>
            </a:r>
            <a:r>
              <a:rPr lang="zh-CN" altLang="zh-CN" sz="3200" dirty="0">
                <a:latin typeface="楷体_GB2312" pitchFamily="49" charset="-122"/>
                <a:ea typeface="楷体_GB2312" pitchFamily="49" charset="-122"/>
              </a:rPr>
              <a:t>地起身。然而他刚要离开，</a:t>
            </a:r>
            <a:r>
              <a:rPr lang="zh-CN" altLang="zh-CN" sz="3200" u="sng" dirty="0" smtClean="0">
                <a:latin typeface="楷体_GB2312" pitchFamily="49" charset="-122"/>
                <a:ea typeface="楷体_GB2312" pitchFamily="49" charset="-122"/>
              </a:rPr>
              <a:t>他</a:t>
            </a:r>
            <a:r>
              <a:rPr lang="zh-CN" altLang="zh-CN" sz="3200" dirty="0">
                <a:latin typeface="楷体_GB2312" pitchFamily="49" charset="-122"/>
                <a:ea typeface="楷体_GB2312" pitchFamily="49" charset="-122"/>
              </a:rPr>
              <a:t>③</a:t>
            </a:r>
            <a:r>
              <a:rPr lang="zh-CN" altLang="zh-CN" sz="3200" dirty="0" smtClean="0">
                <a:latin typeface="楷体_GB2312" pitchFamily="49" charset="-122"/>
                <a:ea typeface="楷体_GB2312" pitchFamily="49" charset="-122"/>
              </a:rPr>
              <a:t>突然</a:t>
            </a:r>
            <a:r>
              <a:rPr lang="zh-CN" altLang="zh-CN" sz="3200" dirty="0">
                <a:latin typeface="楷体_GB2312" pitchFamily="49" charset="-122"/>
                <a:ea typeface="楷体_GB2312" pitchFamily="49" charset="-122"/>
              </a:rPr>
              <a:t>跳下椅子，</a:t>
            </a:r>
            <a:r>
              <a:rPr lang="zh-CN" altLang="zh-CN" sz="3200" u="sng" dirty="0">
                <a:latin typeface="楷体_GB2312" pitchFamily="49" charset="-122"/>
                <a:ea typeface="楷体_GB2312" pitchFamily="49" charset="-122"/>
              </a:rPr>
              <a:t>合</a:t>
            </a:r>
            <a:r>
              <a:rPr lang="zh-CN" altLang="zh-CN" sz="3200" u="sng" dirty="0" smtClean="0">
                <a:latin typeface="楷体_GB2312" pitchFamily="49" charset="-122"/>
                <a:ea typeface="楷体_GB2312" pitchFamily="49" charset="-122"/>
              </a:rPr>
              <a:t>图</a:t>
            </a:r>
            <a:r>
              <a:rPr lang="zh-CN" altLang="zh-CN" sz="3200" dirty="0" smtClean="0">
                <a:latin typeface="楷体_GB2312" pitchFamily="49" charset="-122"/>
                <a:ea typeface="楷体_GB2312" pitchFamily="49" charset="-122"/>
              </a:rPr>
              <a:t>④吹</a:t>
            </a:r>
            <a:r>
              <a:rPr lang="zh-CN" altLang="zh-CN" sz="3200" dirty="0">
                <a:latin typeface="楷体_GB2312" pitchFamily="49" charset="-122"/>
                <a:ea typeface="楷体_GB2312" pitchFamily="49" charset="-122"/>
              </a:rPr>
              <a:t>灭桌前的</a:t>
            </a:r>
            <a:r>
              <a:rPr lang="zh-CN" altLang="zh-CN" sz="3200" dirty="0" smtClean="0">
                <a:latin typeface="楷体_GB2312" pitchFamily="49" charset="-122"/>
                <a:ea typeface="楷体_GB2312" pitchFamily="49" charset="-122"/>
              </a:rPr>
              <a:t>蜡烛</a:t>
            </a:r>
            <a:r>
              <a:rPr lang="zh-CN" altLang="en-US" sz="3200" dirty="0" smtClean="0">
                <a:latin typeface="楷体_GB2312" pitchFamily="49" charset="-122"/>
                <a:ea typeface="楷体_GB2312" pitchFamily="49" charset="-122"/>
              </a:rPr>
              <a:t>。</a:t>
            </a:r>
            <a:r>
              <a:rPr lang="zh-CN" altLang="zh-CN" sz="3200" dirty="0" smtClean="0">
                <a:latin typeface="楷体_GB2312" pitchFamily="49" charset="-122"/>
                <a:ea typeface="楷体_GB2312" pitchFamily="49" charset="-122"/>
              </a:rPr>
              <a:t>“扑通”</a:t>
            </a:r>
            <a:r>
              <a:rPr lang="zh-CN" altLang="zh-CN" sz="3200" dirty="0">
                <a:latin typeface="楷体_GB2312" pitchFamily="49" charset="-122"/>
                <a:ea typeface="楷体_GB2312" pitchFamily="49" charset="-122"/>
              </a:rPr>
              <a:t>一声跪</a:t>
            </a:r>
            <a:r>
              <a:rPr lang="zh-CN" altLang="zh-CN" sz="3200" dirty="0" smtClean="0">
                <a:latin typeface="楷体_GB2312" pitchFamily="49" charset="-122"/>
                <a:ea typeface="楷体_GB2312" pitchFamily="49" charset="-122"/>
              </a:rPr>
              <a:t>在地上</a:t>
            </a:r>
            <a:r>
              <a:rPr lang="zh-CN" altLang="zh-CN" sz="3200" dirty="0">
                <a:latin typeface="楷体_GB2312" pitchFamily="49" charset="-122"/>
                <a:ea typeface="楷体_GB2312" pitchFamily="49" charset="-122"/>
              </a:rPr>
              <a:t>，抱住</a:t>
            </a:r>
            <a:r>
              <a:rPr lang="zh-CN" altLang="zh-CN" sz="3200" u="sng" dirty="0" smtClean="0">
                <a:latin typeface="楷体_GB2312" pitchFamily="49" charset="-122"/>
                <a:ea typeface="楷体_GB2312" pitchFamily="49" charset="-122"/>
              </a:rPr>
              <a:t>他</a:t>
            </a:r>
            <a:r>
              <a:rPr lang="zh-CN" altLang="zh-CN" sz="3200" dirty="0">
                <a:latin typeface="楷体_GB2312" pitchFamily="49" charset="-122"/>
                <a:ea typeface="楷体_GB2312" pitchFamily="49" charset="-122"/>
              </a:rPr>
              <a:t>⑤</a:t>
            </a:r>
            <a:r>
              <a:rPr lang="zh-CN" altLang="zh-CN" sz="3200" dirty="0" smtClean="0">
                <a:latin typeface="楷体_GB2312" pitchFamily="49" charset="-122"/>
                <a:ea typeface="楷体_GB2312" pitchFamily="49" charset="-122"/>
              </a:rPr>
              <a:t>的</a:t>
            </a:r>
            <a:r>
              <a:rPr lang="zh-CN" altLang="zh-CN" sz="3200" dirty="0">
                <a:latin typeface="楷体_GB2312" pitchFamily="49" charset="-122"/>
                <a:ea typeface="楷体_GB2312" pitchFamily="49" charset="-122"/>
              </a:rPr>
              <a:t>腿，在黑暗中说：“爸爸，你放心吧，</a:t>
            </a:r>
            <a:r>
              <a:rPr lang="zh-CN" altLang="zh-CN" sz="3200" u="sng" dirty="0" smtClean="0">
                <a:latin typeface="楷体_GB2312" pitchFamily="49" charset="-122"/>
                <a:ea typeface="楷体_GB2312" pitchFamily="49" charset="-122"/>
              </a:rPr>
              <a:t>你</a:t>
            </a:r>
            <a:r>
              <a:rPr lang="zh-CN" altLang="zh-CN" sz="3200" dirty="0">
                <a:latin typeface="楷体_GB2312" pitchFamily="49" charset="-122"/>
                <a:ea typeface="楷体_GB2312" pitchFamily="49" charset="-122"/>
              </a:rPr>
              <a:t>⑥</a:t>
            </a:r>
            <a:r>
              <a:rPr lang="zh-CN" altLang="zh-CN" sz="3200" dirty="0" smtClean="0">
                <a:latin typeface="楷体_GB2312" pitchFamily="49" charset="-122"/>
                <a:ea typeface="楷体_GB2312" pitchFamily="49" charset="-122"/>
              </a:rPr>
              <a:t>要是</a:t>
            </a:r>
            <a:r>
              <a:rPr lang="zh-CN" altLang="zh-CN" sz="3200" dirty="0">
                <a:latin typeface="楷体_GB2312" pitchFamily="49" charset="-122"/>
                <a:ea typeface="楷体_GB2312" pitchFamily="49" charset="-122"/>
              </a:rPr>
              <a:t>不回来，</a:t>
            </a:r>
            <a:r>
              <a:rPr lang="zh-CN" altLang="zh-CN" sz="3200" u="sng" dirty="0" smtClean="0">
                <a:latin typeface="楷体_GB2312" pitchFamily="49" charset="-122"/>
                <a:ea typeface="楷体_GB2312" pitchFamily="49" charset="-122"/>
              </a:rPr>
              <a:t>我</a:t>
            </a:r>
            <a:r>
              <a:rPr lang="zh-CN" altLang="zh-CN" sz="3200" dirty="0" smtClean="0">
                <a:latin typeface="楷体_GB2312" pitchFamily="49" charset="-122"/>
                <a:ea typeface="楷体_GB2312" pitchFamily="49" charset="-122"/>
              </a:rPr>
              <a:t>⑦管</a:t>
            </a:r>
            <a:r>
              <a:rPr lang="zh-CN" altLang="zh-CN" sz="3200" dirty="0">
                <a:latin typeface="楷体_GB2312" pitchFamily="49" charset="-122"/>
                <a:ea typeface="楷体_GB2312" pitchFamily="49" charset="-122"/>
              </a:rPr>
              <a:t>这个家</a:t>
            </a:r>
            <a:r>
              <a:rPr lang="en-US" altLang="zh-CN" sz="3200" dirty="0">
                <a:latin typeface="楷体_GB2312" pitchFamily="49" charset="-122"/>
                <a:ea typeface="楷体_GB2312" pitchFamily="49" charset="-122"/>
              </a:rPr>
              <a:t>!</a:t>
            </a:r>
            <a:r>
              <a:rPr lang="zh-CN" altLang="zh-CN" sz="3200" dirty="0" smtClean="0">
                <a:latin typeface="楷体_GB2312" pitchFamily="49" charset="-122"/>
                <a:ea typeface="楷体_GB2312" pitchFamily="49" charset="-122"/>
              </a:rPr>
              <a:t>”</a:t>
            </a:r>
            <a:endParaRPr lang="en-US" altLang="zh-CN" sz="3200" dirty="0" smtClean="0">
              <a:latin typeface="楷体_GB2312" pitchFamily="49" charset="-122"/>
              <a:ea typeface="楷体_GB2312" pitchFamily="49" charset="-122"/>
            </a:endParaRPr>
          </a:p>
          <a:p>
            <a:r>
              <a:rPr lang="en-US" altLang="zh-CN" sz="3200" dirty="0"/>
              <a:t> </a:t>
            </a:r>
            <a:r>
              <a:rPr lang="en-US" altLang="zh-CN" sz="3200" dirty="0" smtClean="0"/>
              <a:t>                                                                </a:t>
            </a:r>
            <a:r>
              <a:rPr lang="zh-CN" altLang="en-US" sz="2800" dirty="0" smtClean="0"/>
              <a:t>（</a:t>
            </a:r>
            <a:r>
              <a:rPr lang="en-US" altLang="zh-CN" sz="2800" dirty="0" smtClean="0"/>
              <a:t>2009</a:t>
            </a:r>
            <a:r>
              <a:rPr lang="zh-CN" altLang="en-US" sz="2800" dirty="0" smtClean="0"/>
              <a:t>年全国卷）</a:t>
            </a:r>
            <a:endParaRPr lang="zh-CN" altLang="en-US" sz="2800" dirty="0"/>
          </a:p>
        </p:txBody>
      </p:sp>
      <p:sp>
        <p:nvSpPr>
          <p:cNvPr id="3" name="TextBox 2"/>
          <p:cNvSpPr txBox="1"/>
          <p:nvPr/>
        </p:nvSpPr>
        <p:spPr>
          <a:xfrm>
            <a:off x="144016" y="5229200"/>
            <a:ext cx="8892480" cy="156966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altLang="zh-CN" sz="3200" dirty="0" smtClean="0"/>
              <a:t>【</a:t>
            </a:r>
            <a:r>
              <a:rPr lang="zh-CN" altLang="en-US" sz="3200" dirty="0" smtClean="0"/>
              <a:t>参考答案</a:t>
            </a:r>
            <a:r>
              <a:rPr lang="en-US" altLang="zh-CN" sz="3200" dirty="0" smtClean="0"/>
              <a:t>】</a:t>
            </a:r>
            <a:r>
              <a:rPr lang="zh-CN" altLang="zh-CN" sz="3200" dirty="0" smtClean="0"/>
              <a:t>①</a:t>
            </a:r>
            <a:r>
              <a:rPr lang="zh-CN" altLang="zh-CN" sz="3200" dirty="0"/>
              <a:t>删除或者改为“他”；③改为“合图”；④删除或改为“他”；⑤改为“苏泽广”或者“父亲”</a:t>
            </a:r>
            <a:r>
              <a:rPr lang="zh-CN" altLang="zh-CN" sz="3200" dirty="0" smtClean="0"/>
              <a:t>。</a:t>
            </a:r>
            <a:endParaRPr lang="zh-CN" altLang="zh-CN" sz="3200" dirty="0"/>
          </a:p>
        </p:txBody>
      </p:sp>
    </p:spTree>
    <p:extLst>
      <p:ext uri="{BB962C8B-B14F-4D97-AF65-F5344CB8AC3E}">
        <p14:creationId xmlns:p14="http://schemas.microsoft.com/office/powerpoint/2010/main" val="2658693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extBox 1"/>
          <p:cNvSpPr txBox="1"/>
          <p:nvPr/>
        </p:nvSpPr>
        <p:spPr>
          <a:xfrm>
            <a:off x="35496" y="44624"/>
            <a:ext cx="8999984" cy="255454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altLang="zh-CN" sz="4000" dirty="0"/>
              <a:t>17</a:t>
            </a:r>
            <a:r>
              <a:rPr lang="en-US" altLang="zh-CN" sz="4000" dirty="0" smtClean="0"/>
              <a:t>.</a:t>
            </a:r>
            <a:r>
              <a:rPr lang="zh-CN" altLang="en-US" sz="4000" dirty="0" smtClean="0"/>
              <a:t>下面</a:t>
            </a:r>
            <a:r>
              <a:rPr lang="zh-CN" altLang="en-US" sz="4000" dirty="0"/>
              <a:t>是我国的</a:t>
            </a:r>
            <a:r>
              <a:rPr lang="zh-CN" altLang="en-US" sz="4000" dirty="0" smtClean="0"/>
              <a:t>“国家节水标志”，请</a:t>
            </a:r>
            <a:r>
              <a:rPr lang="zh-CN" altLang="en-US" sz="4000" dirty="0"/>
              <a:t>写出该标志的构图要素及其寓意，要求语意简明</a:t>
            </a:r>
            <a:r>
              <a:rPr lang="zh-CN" altLang="en-US" sz="4000" dirty="0" smtClean="0"/>
              <a:t>，句子</a:t>
            </a:r>
            <a:r>
              <a:rPr lang="zh-CN" altLang="en-US" sz="4000" dirty="0"/>
              <a:t>通顺，不</a:t>
            </a:r>
            <a:r>
              <a:rPr lang="zh-CN" altLang="en-US" sz="4000" dirty="0" smtClean="0"/>
              <a:t>超过</a:t>
            </a:r>
            <a:r>
              <a:rPr lang="en-US" altLang="zh-CN" sz="4000" dirty="0" smtClean="0"/>
              <a:t>70</a:t>
            </a:r>
            <a:r>
              <a:rPr lang="zh-CN" altLang="en-US" sz="4000" dirty="0" smtClean="0"/>
              <a:t>个</a:t>
            </a:r>
            <a:r>
              <a:rPr lang="zh-CN" altLang="en-US" sz="4000" dirty="0"/>
              <a:t>字</a:t>
            </a:r>
            <a:r>
              <a:rPr lang="zh-CN" altLang="en-US" sz="4000" dirty="0" smtClean="0"/>
              <a:t>。（</a:t>
            </a:r>
            <a:r>
              <a:rPr lang="en-US" altLang="zh-CN" sz="4000" dirty="0" smtClean="0"/>
              <a:t>5</a:t>
            </a:r>
            <a:r>
              <a:rPr lang="zh-CN" altLang="en-US" sz="4000" dirty="0" smtClean="0"/>
              <a:t>分）                           </a:t>
            </a:r>
            <a:r>
              <a:rPr lang="en-US" altLang="zh-CN" sz="4000" dirty="0" smtClean="0"/>
              <a:t> </a:t>
            </a:r>
            <a:r>
              <a:rPr lang="zh-CN" altLang="en-US" sz="2800" dirty="0" smtClean="0">
                <a:latin typeface="楷体_GB2312" pitchFamily="49" charset="-122"/>
                <a:ea typeface="楷体_GB2312" pitchFamily="49" charset="-122"/>
              </a:rPr>
              <a:t>（</a:t>
            </a:r>
            <a:r>
              <a:rPr lang="en-US" altLang="zh-CN" sz="2800" dirty="0" smtClean="0">
                <a:latin typeface="楷体_GB2312" pitchFamily="49" charset="-122"/>
                <a:ea typeface="楷体_GB2312" pitchFamily="49" charset="-122"/>
              </a:rPr>
              <a:t>2013</a:t>
            </a:r>
            <a:r>
              <a:rPr lang="zh-CN" altLang="en-US" sz="2800" dirty="0" smtClean="0">
                <a:latin typeface="楷体_GB2312" pitchFamily="49" charset="-122"/>
                <a:ea typeface="楷体_GB2312" pitchFamily="49" charset="-122"/>
              </a:rPr>
              <a:t>年全国课标</a:t>
            </a:r>
            <a:r>
              <a:rPr lang="zh-CN" altLang="en-US" sz="2800" dirty="0" smtClean="0">
                <a:latin typeface="楷体_GB2312" pitchFamily="49" charset="-122"/>
                <a:ea typeface="楷体_GB2312" pitchFamily="49" charset="-122"/>
                <a:hlinkClick r:id="rId3" action="ppaction://hlinksldjump"/>
              </a:rPr>
              <a:t>卷</a:t>
            </a:r>
            <a:r>
              <a:rPr lang="en-US" altLang="zh-CN" sz="2800" dirty="0">
                <a:latin typeface="楷体_GB2312" pitchFamily="49" charset="-122"/>
                <a:ea typeface="楷体_GB2312" pitchFamily="49" charset="-122"/>
              </a:rPr>
              <a:t>Ⅱ</a:t>
            </a:r>
            <a:r>
              <a:rPr lang="zh-CN" altLang="en-US" sz="2800" dirty="0" smtClean="0">
                <a:latin typeface="楷体_GB2312" pitchFamily="49" charset="-122"/>
                <a:ea typeface="楷体_GB2312" pitchFamily="49" charset="-122"/>
              </a:rPr>
              <a:t>）</a:t>
            </a:r>
            <a:r>
              <a:rPr lang="en-US" altLang="zh-CN" sz="2800" dirty="0" smtClean="0">
                <a:latin typeface="楷体_GB2312" pitchFamily="49" charset="-122"/>
                <a:ea typeface="楷体_GB2312" pitchFamily="49" charset="-122"/>
              </a:rPr>
              <a:t> </a:t>
            </a:r>
            <a:endParaRPr lang="zh-CN" altLang="en-US" sz="2800" dirty="0">
              <a:latin typeface="楷体_GB2312" pitchFamily="49" charset="-122"/>
              <a:ea typeface="楷体_GB2312" pitchFamily="49" charset="-122"/>
            </a:endParaRPr>
          </a:p>
        </p:txBody>
      </p:sp>
      <p:pic>
        <p:nvPicPr>
          <p:cNvPr id="3" name="图片 2" descr="国家节水标志">
            <a:hlinkClick r:id="rId4" tgtFrame="_blank"/>
          </p:cNvPr>
          <p:cNvPicPr/>
          <p:nvPr/>
        </p:nvPicPr>
        <p:blipFill>
          <a:blip r:embed="rId5">
            <a:extLst>
              <a:ext uri="{28A0092B-C50C-407E-A947-70E740481C1C}">
                <a14:useLocalDpi xmlns:a14="http://schemas.microsoft.com/office/drawing/2010/main" val="0"/>
              </a:ext>
            </a:extLst>
          </a:blip>
          <a:srcRect/>
          <a:stretch>
            <a:fillRect/>
          </a:stretch>
        </p:blipFill>
        <p:spPr bwMode="auto">
          <a:xfrm>
            <a:off x="2771800" y="2780928"/>
            <a:ext cx="3528392" cy="3960440"/>
          </a:xfrm>
          <a:prstGeom prst="rect">
            <a:avLst/>
          </a:prstGeom>
          <a:noFill/>
          <a:ln>
            <a:noFill/>
          </a:ln>
        </p:spPr>
      </p:pic>
    </p:spTree>
    <p:extLst>
      <p:ext uri="{BB962C8B-B14F-4D97-AF65-F5344CB8AC3E}">
        <p14:creationId xmlns:p14="http://schemas.microsoft.com/office/powerpoint/2010/main" val="1249428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8000" b="-18000"/>
          </a:stretch>
        </a:blipFill>
        <a:effectLst/>
      </p:bgPr>
    </p:bg>
    <p:spTree>
      <p:nvGrpSpPr>
        <p:cNvPr id="1" name=""/>
        <p:cNvGrpSpPr/>
        <p:nvPr/>
      </p:nvGrpSpPr>
      <p:grpSpPr>
        <a:xfrm>
          <a:off x="0" y="0"/>
          <a:ext cx="0" cy="0"/>
          <a:chOff x="0" y="0"/>
          <a:chExt cx="0" cy="0"/>
        </a:xfrm>
      </p:grpSpPr>
      <p:sp>
        <p:nvSpPr>
          <p:cNvPr id="2" name="TextBox 1"/>
          <p:cNvSpPr txBox="1"/>
          <p:nvPr/>
        </p:nvSpPr>
        <p:spPr>
          <a:xfrm>
            <a:off x="251520" y="476672"/>
            <a:ext cx="8676456" cy="590931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zh-CN" sz="5400" dirty="0" smtClean="0"/>
              <a:t>【</a:t>
            </a:r>
            <a:r>
              <a:rPr lang="zh-CN" altLang="en-US" sz="5400" dirty="0" smtClean="0"/>
              <a:t>参考答案</a:t>
            </a:r>
            <a:r>
              <a:rPr lang="en-US" altLang="zh-CN" sz="5400" dirty="0" smtClean="0"/>
              <a:t>】</a:t>
            </a:r>
            <a:r>
              <a:rPr lang="zh-CN" altLang="zh-CN" sz="5400" dirty="0" smtClean="0">
                <a:latin typeface="楷体_GB2312" pitchFamily="49" charset="-122"/>
                <a:ea typeface="楷体_GB2312" pitchFamily="49" charset="-122"/>
              </a:rPr>
              <a:t>图标</a:t>
            </a:r>
            <a:r>
              <a:rPr lang="zh-CN" altLang="zh-CN" sz="5400" dirty="0">
                <a:latin typeface="楷体_GB2312" pitchFamily="49" charset="-122"/>
                <a:ea typeface="楷体_GB2312" pitchFamily="49" charset="-122"/>
              </a:rPr>
              <a:t>由水滴、手掌和圆形组成。圆形代表地球，象征节水能保护地球生态；手掌托着水滴，象征人人动手节约每一滴水；手掌又像一条河流，象征滴水成</a:t>
            </a:r>
            <a:r>
              <a:rPr lang="zh-CN" altLang="zh-CN" sz="5400" dirty="0">
                <a:latin typeface="楷体_GB2312" pitchFamily="49" charset="-122"/>
                <a:ea typeface="楷体_GB2312" pitchFamily="49" charset="-122"/>
                <a:hlinkClick r:id="rId3" action="ppaction://hlinksldjump"/>
              </a:rPr>
              <a:t>河</a:t>
            </a:r>
            <a:r>
              <a:rPr lang="zh-CN" altLang="zh-CN" sz="5400" dirty="0">
                <a:latin typeface="楷体_GB2312" pitchFamily="49" charset="-122"/>
                <a:ea typeface="楷体_GB2312" pitchFamily="49" charset="-122"/>
              </a:rPr>
              <a:t>。</a:t>
            </a:r>
            <a:endParaRPr lang="zh-CN" altLang="en-US" sz="5400" dirty="0">
              <a:latin typeface="楷体_GB2312" pitchFamily="49" charset="-122"/>
              <a:ea typeface="楷体_GB2312" pitchFamily="49" charset="-122"/>
            </a:endParaRPr>
          </a:p>
        </p:txBody>
      </p:sp>
    </p:spTree>
    <p:extLst>
      <p:ext uri="{BB962C8B-B14F-4D97-AF65-F5344CB8AC3E}">
        <p14:creationId xmlns:p14="http://schemas.microsoft.com/office/powerpoint/2010/main" val="14450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TextBox 1"/>
          <p:cNvSpPr txBox="1"/>
          <p:nvPr/>
        </p:nvSpPr>
        <p:spPr>
          <a:xfrm>
            <a:off x="2411760" y="594262"/>
            <a:ext cx="4176464" cy="563231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zh-CN" altLang="en-US" sz="6000" dirty="0" smtClean="0"/>
              <a:t>（</a:t>
            </a:r>
            <a:r>
              <a:rPr lang="en-US" altLang="zh-CN" sz="6000" dirty="0" smtClean="0"/>
              <a:t>1</a:t>
            </a:r>
            <a:r>
              <a:rPr lang="zh-CN" altLang="en-US" sz="6000" dirty="0" smtClean="0"/>
              <a:t>）简明</a:t>
            </a:r>
            <a:endParaRPr lang="en-US" altLang="zh-CN" sz="6000" dirty="0" smtClean="0"/>
          </a:p>
          <a:p>
            <a:r>
              <a:rPr lang="zh-CN" altLang="en-US" sz="6000" dirty="0" smtClean="0"/>
              <a:t>（</a:t>
            </a:r>
            <a:r>
              <a:rPr lang="en-US" altLang="zh-CN" sz="6000" dirty="0" smtClean="0"/>
              <a:t>2</a:t>
            </a:r>
            <a:r>
              <a:rPr lang="zh-CN" altLang="en-US" sz="6000" dirty="0" smtClean="0"/>
              <a:t>）连贯</a:t>
            </a:r>
            <a:endParaRPr lang="en-US" altLang="zh-CN" sz="6000" dirty="0" smtClean="0"/>
          </a:p>
          <a:p>
            <a:r>
              <a:rPr lang="zh-CN" altLang="en-US" sz="6000" dirty="0" smtClean="0"/>
              <a:t>（</a:t>
            </a:r>
            <a:r>
              <a:rPr lang="en-US" altLang="zh-CN" sz="6000" dirty="0" smtClean="0"/>
              <a:t>3</a:t>
            </a:r>
            <a:r>
              <a:rPr lang="zh-CN" altLang="en-US" sz="6000" dirty="0" smtClean="0"/>
              <a:t>）得体</a:t>
            </a:r>
            <a:endParaRPr lang="en-US" altLang="zh-CN" sz="6000" dirty="0" smtClean="0"/>
          </a:p>
          <a:p>
            <a:r>
              <a:rPr lang="zh-CN" altLang="en-US" sz="6000" dirty="0" smtClean="0"/>
              <a:t>（</a:t>
            </a:r>
            <a:r>
              <a:rPr lang="en-US" altLang="zh-CN" sz="6000" dirty="0" smtClean="0"/>
              <a:t>4</a:t>
            </a:r>
            <a:r>
              <a:rPr lang="zh-CN" altLang="en-US" sz="6000" dirty="0" smtClean="0"/>
              <a:t>）准确</a:t>
            </a:r>
            <a:endParaRPr lang="en-US" altLang="zh-CN" sz="6000" dirty="0" smtClean="0"/>
          </a:p>
          <a:p>
            <a:r>
              <a:rPr lang="zh-CN" altLang="en-US" sz="6000" dirty="0" smtClean="0"/>
              <a:t>（</a:t>
            </a:r>
            <a:r>
              <a:rPr lang="en-US" altLang="zh-CN" sz="6000" dirty="0" smtClean="0"/>
              <a:t>5</a:t>
            </a:r>
            <a:r>
              <a:rPr lang="zh-CN" altLang="en-US" sz="6000" dirty="0" smtClean="0"/>
              <a:t>）鲜明</a:t>
            </a:r>
            <a:endParaRPr lang="en-US" altLang="zh-CN" sz="6000" dirty="0" smtClean="0"/>
          </a:p>
          <a:p>
            <a:r>
              <a:rPr lang="zh-CN" altLang="en-US" sz="6000" dirty="0" smtClean="0"/>
              <a:t>（</a:t>
            </a:r>
            <a:r>
              <a:rPr lang="en-US" altLang="zh-CN" sz="6000" dirty="0" smtClean="0">
                <a:hlinkClick r:id="rId3" action="ppaction://hlinksldjump"/>
              </a:rPr>
              <a:t>6</a:t>
            </a:r>
            <a:r>
              <a:rPr lang="zh-CN" altLang="en-US" sz="6000" dirty="0" smtClean="0"/>
              <a:t>）生动</a:t>
            </a:r>
            <a:endParaRPr lang="zh-CN" altLang="en-US" sz="6000" dirty="0"/>
          </a:p>
        </p:txBody>
      </p:sp>
    </p:spTree>
    <p:extLst>
      <p:ext uri="{BB962C8B-B14F-4D97-AF65-F5344CB8AC3E}">
        <p14:creationId xmlns:p14="http://schemas.microsoft.com/office/powerpoint/2010/main" val="1941584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07504" y="226377"/>
            <a:ext cx="8856984" cy="637097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4800" dirty="0" smtClean="0"/>
              <a:t>         </a:t>
            </a:r>
            <a:r>
              <a:rPr lang="zh-CN" altLang="en-US" sz="4000" dirty="0" smtClean="0"/>
              <a:t>所谓</a:t>
            </a:r>
            <a:r>
              <a:rPr lang="zh-CN" altLang="en-US" sz="4000" dirty="0"/>
              <a:t>“深度理解”，简言之，就是理解和把握文本的深层内涵。就考查性质而言，重在“神似”而不在“形似”，即关键是语意内涵的恰当性和合理性，而语言表述则不必彼此严丝合缝。“理解”是阅读的“灵魂”，无论是中学阅读教学还是高三复习备考，均必须把“深度理解”作为重中之</a:t>
            </a:r>
            <a:r>
              <a:rPr lang="zh-CN" altLang="en-US" sz="4000" dirty="0" smtClean="0"/>
              <a:t>重。成功的教学实践表明，落实“深度理解”，一要立足“细读”，二要注重“揣</a:t>
            </a:r>
            <a:r>
              <a:rPr lang="zh-CN" altLang="en-US" sz="4000" dirty="0" smtClean="0">
                <a:hlinkClick r:id="rId3" action="ppaction://hlinksldjump"/>
              </a:rPr>
              <a:t>摩</a:t>
            </a:r>
            <a:r>
              <a:rPr lang="zh-CN" altLang="en-US" sz="4000" dirty="0" smtClean="0"/>
              <a:t>”。</a:t>
            </a:r>
            <a:endParaRPr lang="zh-CN" altLang="en-US" sz="4000" dirty="0"/>
          </a:p>
        </p:txBody>
      </p:sp>
    </p:spTree>
    <p:extLst>
      <p:ext uri="{BB962C8B-B14F-4D97-AF65-F5344CB8AC3E}">
        <p14:creationId xmlns:p14="http://schemas.microsoft.com/office/powerpoint/2010/main" val="3922829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8000" b="-18000"/>
          </a:stretch>
        </a:blipFill>
        <a:effectLst/>
      </p:bgPr>
    </p:bg>
    <p:spTree>
      <p:nvGrpSpPr>
        <p:cNvPr id="1" name=""/>
        <p:cNvGrpSpPr/>
        <p:nvPr/>
      </p:nvGrpSpPr>
      <p:grpSpPr>
        <a:xfrm>
          <a:off x="0" y="0"/>
          <a:ext cx="0" cy="0"/>
          <a:chOff x="0" y="0"/>
          <a:chExt cx="0" cy="0"/>
        </a:xfrm>
      </p:grpSpPr>
      <p:sp>
        <p:nvSpPr>
          <p:cNvPr id="2" name="TextBox 1"/>
          <p:cNvSpPr txBox="1"/>
          <p:nvPr/>
        </p:nvSpPr>
        <p:spPr>
          <a:xfrm>
            <a:off x="107504" y="44624"/>
            <a:ext cx="8856984" cy="686341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4000" dirty="0" smtClean="0"/>
              <a:t>         就现行语文高考答题而言，所谓的“表达能力”，主要是指“书面语言表达能力</a:t>
            </a:r>
            <a:r>
              <a:rPr lang="zh-CN" altLang="en-US" sz="4000" dirty="0"/>
              <a:t>”</a:t>
            </a:r>
            <a:r>
              <a:rPr lang="zh-CN" altLang="en-US" sz="4000" dirty="0" smtClean="0"/>
              <a:t>，具体包括语句通顺，简明得体，组合（语序、搭配、逻辑等）得当，</a:t>
            </a:r>
            <a:r>
              <a:rPr lang="zh-CN" altLang="en-US" sz="4000" dirty="0"/>
              <a:t>语意</a:t>
            </a:r>
            <a:r>
              <a:rPr lang="zh-CN" altLang="en-US" sz="4000" dirty="0" smtClean="0"/>
              <a:t>明确，重点突出，条理清楚，用语规范，标点恰当等。从应试角度看，衡量“表达能力”</a:t>
            </a:r>
            <a:r>
              <a:rPr lang="zh-CN" altLang="en-US" sz="4000" dirty="0"/>
              <a:t>强弱</a:t>
            </a:r>
            <a:r>
              <a:rPr lang="zh-CN" altLang="en-US" sz="4000" dirty="0" smtClean="0"/>
              <a:t>高低的基本标准，既直接又简单，就是能否根据答题需要，把有关内容（要点）表述得清晰、</a:t>
            </a:r>
            <a:r>
              <a:rPr lang="zh-CN" altLang="en-US" sz="4000" dirty="0"/>
              <a:t>准确、连贯、得体</a:t>
            </a:r>
            <a:r>
              <a:rPr lang="zh-CN" altLang="en-US" sz="4000" dirty="0" smtClean="0"/>
              <a:t>，表述结果（呈现的答案）没有语病和逻辑错</a:t>
            </a:r>
            <a:r>
              <a:rPr lang="zh-CN" altLang="en-US" sz="4000" dirty="0" smtClean="0">
                <a:hlinkClick r:id="rId3" action="ppaction://hlinksldjump"/>
              </a:rPr>
              <a:t>误</a:t>
            </a:r>
            <a:r>
              <a:rPr lang="zh-CN" altLang="en-US" sz="4000" dirty="0" smtClean="0"/>
              <a:t>。</a:t>
            </a:r>
            <a:endParaRPr lang="zh-CN" altLang="en-US" sz="4000" dirty="0"/>
          </a:p>
        </p:txBody>
      </p:sp>
    </p:spTree>
    <p:extLst>
      <p:ext uri="{BB962C8B-B14F-4D97-AF65-F5344CB8AC3E}">
        <p14:creationId xmlns:p14="http://schemas.microsoft.com/office/powerpoint/2010/main" val="1694888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771800" y="2924944"/>
            <a:ext cx="3240360" cy="101566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6000" dirty="0" smtClean="0">
                <a:latin typeface="方正流行体简体" pitchFamily="65" charset="-122"/>
                <a:ea typeface="方正流行体简体" pitchFamily="65" charset="-122"/>
              </a:rPr>
              <a:t>三</a:t>
            </a:r>
            <a:r>
              <a:rPr lang="zh-CN" altLang="en-US" sz="6000" dirty="0" smtClean="0">
                <a:latin typeface="方正流行体简体" pitchFamily="65" charset="-122"/>
                <a:ea typeface="方正流行体简体" pitchFamily="65" charset="-122"/>
                <a:hlinkClick r:id="rId3" action="ppaction://hlinksldjump"/>
              </a:rPr>
              <a:t>、</a:t>
            </a:r>
            <a:r>
              <a:rPr lang="zh-CN" altLang="en-US" sz="6000" dirty="0">
                <a:latin typeface="方正流行体简体" pitchFamily="65" charset="-122"/>
                <a:ea typeface="方正流行体简体" pitchFamily="65" charset="-122"/>
              </a:rPr>
              <a:t>步骤</a:t>
            </a:r>
          </a:p>
        </p:txBody>
      </p:sp>
      <p:sp>
        <p:nvSpPr>
          <p:cNvPr id="3" name="TextBox 2"/>
          <p:cNvSpPr txBox="1"/>
          <p:nvPr/>
        </p:nvSpPr>
        <p:spPr>
          <a:xfrm>
            <a:off x="3995936" y="4213537"/>
            <a:ext cx="3240360" cy="1015663"/>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zh-CN" altLang="en-US" sz="6000" dirty="0">
                <a:latin typeface="方正流行体简体" pitchFamily="65" charset="-122"/>
                <a:ea typeface="方正流行体简体" pitchFamily="65" charset="-122"/>
              </a:rPr>
              <a:t>四</a:t>
            </a:r>
            <a:r>
              <a:rPr lang="zh-CN" altLang="en-US" sz="6000" dirty="0" smtClean="0">
                <a:latin typeface="方正流行体简体" pitchFamily="65" charset="-122"/>
                <a:ea typeface="方正流行体简体" pitchFamily="65" charset="-122"/>
                <a:hlinkClick r:id="rId4" action="ppaction://hlinksldjump"/>
              </a:rPr>
              <a:t>、</a:t>
            </a:r>
            <a:r>
              <a:rPr lang="zh-CN" altLang="en-US" sz="6000" dirty="0" smtClean="0">
                <a:latin typeface="方正流行体简体" pitchFamily="65" charset="-122"/>
                <a:ea typeface="方正流行体简体" pitchFamily="65" charset="-122"/>
              </a:rPr>
              <a:t>操作</a:t>
            </a:r>
            <a:endParaRPr lang="zh-CN" altLang="en-US" sz="6000" dirty="0">
              <a:latin typeface="方正流行体简体" pitchFamily="65" charset="-122"/>
              <a:ea typeface="方正流行体简体" pitchFamily="65" charset="-122"/>
            </a:endParaRPr>
          </a:p>
        </p:txBody>
      </p:sp>
      <p:sp>
        <p:nvSpPr>
          <p:cNvPr id="4" name="TextBox 3"/>
          <p:cNvSpPr txBox="1"/>
          <p:nvPr/>
        </p:nvSpPr>
        <p:spPr>
          <a:xfrm>
            <a:off x="755576" y="332656"/>
            <a:ext cx="3240360" cy="1015663"/>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zh-CN" altLang="en-US" sz="6000" dirty="0" smtClean="0">
                <a:latin typeface="方正流行体简体" pitchFamily="65" charset="-122"/>
                <a:ea typeface="方正流行体简体" pitchFamily="65" charset="-122"/>
              </a:rPr>
              <a:t>一</a:t>
            </a:r>
            <a:r>
              <a:rPr lang="zh-CN" altLang="en-US" sz="6000" dirty="0" smtClean="0">
                <a:latin typeface="方正流行体简体" pitchFamily="65" charset="-122"/>
                <a:ea typeface="方正流行体简体" pitchFamily="65" charset="-122"/>
                <a:hlinkClick r:id="rId5" action="ppaction://hlinksldjump"/>
              </a:rPr>
              <a:t>、</a:t>
            </a:r>
            <a:r>
              <a:rPr lang="zh-CN" altLang="en-US" sz="6000" dirty="0" smtClean="0">
                <a:latin typeface="方正流行体简体" pitchFamily="65" charset="-122"/>
                <a:ea typeface="方正流行体简体" pitchFamily="65" charset="-122"/>
              </a:rPr>
              <a:t>策略</a:t>
            </a:r>
            <a:endParaRPr lang="zh-CN" altLang="en-US" sz="6000" dirty="0">
              <a:latin typeface="方正流行体简体" pitchFamily="65" charset="-122"/>
              <a:ea typeface="方正流行体简体" pitchFamily="65" charset="-122"/>
            </a:endParaRPr>
          </a:p>
        </p:txBody>
      </p:sp>
      <p:sp>
        <p:nvSpPr>
          <p:cNvPr id="5" name="TextBox 4"/>
          <p:cNvSpPr txBox="1"/>
          <p:nvPr/>
        </p:nvSpPr>
        <p:spPr>
          <a:xfrm>
            <a:off x="5004048" y="5509681"/>
            <a:ext cx="3312368" cy="101566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6000" dirty="0" smtClean="0">
                <a:latin typeface="方正流行体简体" pitchFamily="65" charset="-122"/>
                <a:ea typeface="方正流行体简体" pitchFamily="65" charset="-122"/>
              </a:rPr>
              <a:t>五</a:t>
            </a:r>
            <a:r>
              <a:rPr lang="zh-CN" altLang="en-US" sz="6000" dirty="0" smtClean="0">
                <a:latin typeface="方正流行体简体" pitchFamily="65" charset="-122"/>
                <a:ea typeface="方正流行体简体" pitchFamily="65" charset="-122"/>
                <a:hlinkClick r:id="rId6" action="ppaction://hlinksldjump"/>
              </a:rPr>
              <a:t>、</a:t>
            </a:r>
            <a:r>
              <a:rPr lang="zh-CN" altLang="en-US" sz="6000" dirty="0">
                <a:latin typeface="方正流行体简体" pitchFamily="65" charset="-122"/>
                <a:ea typeface="方正流行体简体" pitchFamily="65" charset="-122"/>
              </a:rPr>
              <a:t>要领</a:t>
            </a:r>
          </a:p>
        </p:txBody>
      </p:sp>
      <p:sp>
        <p:nvSpPr>
          <p:cNvPr id="7" name="TextBox 6"/>
          <p:cNvSpPr txBox="1"/>
          <p:nvPr/>
        </p:nvSpPr>
        <p:spPr>
          <a:xfrm>
            <a:off x="1449655" y="1628800"/>
            <a:ext cx="3266361"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6000" dirty="0" smtClean="0">
                <a:latin typeface="方正流行体简体" pitchFamily="65" charset="-122"/>
                <a:ea typeface="方正流行体简体" pitchFamily="65" charset="-122"/>
              </a:rPr>
              <a:t>二</a:t>
            </a:r>
            <a:r>
              <a:rPr lang="zh-CN" altLang="en-US" sz="6000" dirty="0" smtClean="0">
                <a:latin typeface="方正流行体简体" pitchFamily="65" charset="-122"/>
                <a:ea typeface="方正流行体简体" pitchFamily="65" charset="-122"/>
                <a:hlinkClick r:id="rId7" action="ppaction://hlinksldjump"/>
              </a:rPr>
              <a:t>、</a:t>
            </a:r>
            <a:r>
              <a:rPr lang="zh-CN" altLang="en-US" sz="6000" dirty="0" smtClean="0">
                <a:latin typeface="方正流行体简体" pitchFamily="65" charset="-122"/>
                <a:ea typeface="方正流行体简体" pitchFamily="65" charset="-122"/>
              </a:rPr>
              <a:t>要求</a:t>
            </a:r>
            <a:endParaRPr lang="zh-CN" altLang="en-US" sz="6000" dirty="0">
              <a:latin typeface="方正流行体简体" pitchFamily="65" charset="-122"/>
              <a:ea typeface="方正流行体简体" pitchFamily="65" charset="-122"/>
            </a:endParaRPr>
          </a:p>
        </p:txBody>
      </p:sp>
    </p:spTree>
    <p:extLst>
      <p:ext uri="{BB962C8B-B14F-4D97-AF65-F5344CB8AC3E}">
        <p14:creationId xmlns:p14="http://schemas.microsoft.com/office/powerpoint/2010/main" val="2897520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12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1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right)">
                                      <p:cBhvr>
                                        <p:cTn id="2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9000" r="-9000"/>
          </a:stretch>
        </a:blipFill>
        <a:effectLst/>
      </p:bgPr>
    </p:bg>
    <p:spTree>
      <p:nvGrpSpPr>
        <p:cNvPr id="1" name=""/>
        <p:cNvGrpSpPr/>
        <p:nvPr/>
      </p:nvGrpSpPr>
      <p:grpSpPr>
        <a:xfrm>
          <a:off x="0" y="0"/>
          <a:ext cx="0" cy="0"/>
          <a:chOff x="0" y="0"/>
          <a:chExt cx="0" cy="0"/>
        </a:xfrm>
      </p:grpSpPr>
      <p:sp>
        <p:nvSpPr>
          <p:cNvPr id="2" name="TextBox 1"/>
          <p:cNvSpPr txBox="1"/>
          <p:nvPr/>
        </p:nvSpPr>
        <p:spPr>
          <a:xfrm>
            <a:off x="35496" y="11514"/>
            <a:ext cx="9071992" cy="680186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4000" dirty="0" smtClean="0"/>
              <a:t>        </a:t>
            </a:r>
            <a:r>
              <a:rPr lang="zh-CN" altLang="en-US" sz="3600" dirty="0" smtClean="0"/>
              <a:t>所谓“理性思</a:t>
            </a:r>
            <a:r>
              <a:rPr lang="zh-CN" altLang="en-US" sz="3600" dirty="0" smtClean="0">
                <a:hlinkClick r:id="rId3" action="ppaction://hlinkfile"/>
              </a:rPr>
              <a:t>维</a:t>
            </a:r>
            <a:r>
              <a:rPr lang="zh-CN" altLang="en-US" sz="3600" dirty="0" smtClean="0"/>
              <a:t>”，是</a:t>
            </a:r>
            <a:r>
              <a:rPr lang="zh-CN" altLang="en-US" sz="3600" dirty="0"/>
              <a:t>一种有明确的思维方向，有充分的思维依据，能对事物或问题进行观察、比较、分析、综合、抽象与概括的一种思维</a:t>
            </a:r>
            <a:r>
              <a:rPr lang="zh-CN" altLang="en-US" sz="3600" dirty="0" smtClean="0"/>
              <a:t>。根据青少年学生的实际情况，其理性思维的优化，</a:t>
            </a:r>
            <a:r>
              <a:rPr lang="zh-CN" altLang="en-US" sz="3600" dirty="0"/>
              <a:t>简言之，</a:t>
            </a:r>
            <a:r>
              <a:rPr lang="zh-CN" altLang="en-US" sz="3600" dirty="0" smtClean="0"/>
              <a:t>应该以“</a:t>
            </a:r>
            <a:r>
              <a:rPr lang="zh-CN" altLang="en-US" sz="3600" i="1" dirty="0" smtClean="0">
                <a:solidFill>
                  <a:srgbClr val="FF0000"/>
                </a:solidFill>
                <a:latin typeface="华文琥珀" pitchFamily="2" charset="-122"/>
                <a:ea typeface="华文琥珀" pitchFamily="2" charset="-122"/>
              </a:rPr>
              <a:t>密度、宽度、厚度、深度、力度</a:t>
            </a:r>
            <a:r>
              <a:rPr lang="zh-CN" altLang="en-US" sz="3600" dirty="0" smtClean="0"/>
              <a:t>”等重要特征为目标进行定向定位用力。“</a:t>
            </a:r>
            <a:r>
              <a:rPr lang="zh-CN" altLang="en-US" sz="3600" dirty="0" smtClean="0">
                <a:solidFill>
                  <a:srgbClr val="FF0000"/>
                </a:solidFill>
                <a:latin typeface="华文琥珀" pitchFamily="2" charset="-122"/>
                <a:ea typeface="华文琥珀" pitchFamily="2" charset="-122"/>
              </a:rPr>
              <a:t>密度</a:t>
            </a:r>
            <a:r>
              <a:rPr lang="zh-CN" altLang="en-US" sz="3600" dirty="0" smtClean="0"/>
              <a:t>”是指思维的周密性和缜密性；“</a:t>
            </a:r>
            <a:r>
              <a:rPr lang="zh-CN" altLang="en-US" sz="3600" dirty="0" smtClean="0">
                <a:solidFill>
                  <a:srgbClr val="FF0000"/>
                </a:solidFill>
                <a:latin typeface="华文琥珀" pitchFamily="2" charset="-122"/>
                <a:ea typeface="华文琥珀" pitchFamily="2" charset="-122"/>
              </a:rPr>
              <a:t>宽度</a:t>
            </a:r>
            <a:r>
              <a:rPr lang="zh-CN" altLang="en-US" sz="3600" dirty="0" smtClean="0"/>
              <a:t>”指的是思维的向（角）度多、范围广、变化频；“</a:t>
            </a:r>
            <a:r>
              <a:rPr lang="zh-CN" altLang="en-US" sz="3600" dirty="0">
                <a:solidFill>
                  <a:srgbClr val="FF0000"/>
                </a:solidFill>
                <a:latin typeface="华文琥珀" pitchFamily="2" charset="-122"/>
                <a:ea typeface="华文琥珀" pitchFamily="2" charset="-122"/>
              </a:rPr>
              <a:t>厚度</a:t>
            </a:r>
            <a:r>
              <a:rPr lang="zh-CN" altLang="en-US" sz="3600" dirty="0" smtClean="0"/>
              <a:t>”即人的认知图式中概念的储存数量和娴熟程度；“</a:t>
            </a:r>
            <a:r>
              <a:rPr lang="zh-CN" altLang="en-US" sz="3600" dirty="0">
                <a:solidFill>
                  <a:srgbClr val="FF0000"/>
                </a:solidFill>
                <a:latin typeface="华文琥珀" pitchFamily="2" charset="-122"/>
                <a:ea typeface="华文琥珀" pitchFamily="2" charset="-122"/>
              </a:rPr>
              <a:t>深度</a:t>
            </a:r>
            <a:r>
              <a:rPr lang="zh-CN" altLang="en-US" sz="3600" dirty="0" smtClean="0"/>
              <a:t>”是思维的深刻性</a:t>
            </a:r>
            <a:r>
              <a:rPr lang="zh-CN" altLang="en-US" sz="3600" dirty="0"/>
              <a:t>和</a:t>
            </a:r>
            <a:r>
              <a:rPr lang="zh-CN" altLang="en-US" sz="3600" dirty="0" smtClean="0"/>
              <a:t>独特性；“</a:t>
            </a:r>
            <a:r>
              <a:rPr lang="zh-CN" altLang="en-US" sz="3600" dirty="0" smtClean="0">
                <a:solidFill>
                  <a:srgbClr val="FF0000"/>
                </a:solidFill>
                <a:latin typeface="华文琥珀" pitchFamily="2" charset="-122"/>
                <a:ea typeface="华文琥珀" pitchFamily="2" charset="-122"/>
              </a:rPr>
              <a:t>力度</a:t>
            </a:r>
            <a:r>
              <a:rPr lang="zh-CN" altLang="en-US" sz="3600" dirty="0" smtClean="0"/>
              <a:t>”就是思维的穿透</a:t>
            </a:r>
            <a:r>
              <a:rPr lang="zh-CN" altLang="en-US" sz="3600" dirty="0"/>
              <a:t>力、冲击力和震撼</a:t>
            </a:r>
            <a:r>
              <a:rPr lang="zh-CN" altLang="en-US" sz="3600" dirty="0" smtClean="0">
                <a:hlinkClick r:id="rId4" action="ppaction://hlinksldjump"/>
              </a:rPr>
              <a:t>力</a:t>
            </a:r>
            <a:r>
              <a:rPr lang="zh-CN" altLang="en-US" sz="3600" dirty="0" smtClean="0"/>
              <a:t>。</a:t>
            </a:r>
            <a:endParaRPr lang="zh-CN" altLang="en-US" sz="3600" dirty="0"/>
          </a:p>
        </p:txBody>
      </p:sp>
    </p:spTree>
    <p:extLst>
      <p:ext uri="{BB962C8B-B14F-4D97-AF65-F5344CB8AC3E}">
        <p14:creationId xmlns:p14="http://schemas.microsoft.com/office/powerpoint/2010/main" val="1252924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89993">
              <a:srgbClr val="FF0000"/>
            </a:gs>
            <a:gs pos="47925">
              <a:srgbClr val="FFFF00"/>
            </a:gs>
            <a:gs pos="0">
              <a:srgbClr val="CCCCFF"/>
            </a:gs>
            <a:gs pos="17999">
              <a:srgbClr val="99CCFF"/>
            </a:gs>
            <a:gs pos="36000">
              <a:srgbClr val="9966FF"/>
            </a:gs>
            <a:gs pos="61000">
              <a:srgbClr val="CC99FF"/>
            </a:gs>
            <a:gs pos="82001">
              <a:srgbClr val="99CCFF"/>
            </a:gs>
            <a:gs pos="100000">
              <a:srgbClr val="CCCCFF"/>
            </a:gs>
          </a:gsLst>
          <a:lin ang="13500000" scaled="1"/>
          <a:tileRect/>
        </a:gradFill>
        <a:effectLst/>
      </p:bgPr>
    </p:bg>
    <p:spTree>
      <p:nvGrpSpPr>
        <p:cNvPr id="1" name=""/>
        <p:cNvGrpSpPr/>
        <p:nvPr/>
      </p:nvGrpSpPr>
      <p:grpSpPr>
        <a:xfrm>
          <a:off x="0" y="0"/>
          <a:ext cx="0" cy="0"/>
          <a:chOff x="0" y="0"/>
          <a:chExt cx="0" cy="0"/>
        </a:xfrm>
      </p:grpSpPr>
      <p:sp>
        <p:nvSpPr>
          <p:cNvPr id="8" name="椭圆 7"/>
          <p:cNvSpPr/>
          <p:nvPr/>
        </p:nvSpPr>
        <p:spPr>
          <a:xfrm>
            <a:off x="611560" y="476672"/>
            <a:ext cx="1872208" cy="576064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6000" dirty="0" smtClean="0">
                <a:solidFill>
                  <a:srgbClr val="FF0000"/>
                </a:solidFill>
                <a:latin typeface="方正流行体简体" pitchFamily="65" charset="-122"/>
                <a:ea typeface="方正流行体简体" pitchFamily="65" charset="-122"/>
              </a:rPr>
              <a:t>“四</a:t>
            </a:r>
            <a:r>
              <a:rPr lang="zh-CN" altLang="en-US" sz="6000" dirty="0">
                <a:solidFill>
                  <a:srgbClr val="FF0000"/>
                </a:solidFill>
                <a:latin typeface="方正流行体简体" pitchFamily="65" charset="-122"/>
                <a:ea typeface="方正流行体简体" pitchFamily="65" charset="-122"/>
              </a:rPr>
              <a:t>实一</a:t>
            </a:r>
            <a:r>
              <a:rPr lang="zh-CN" altLang="en-US" sz="6000" dirty="0" smtClean="0">
                <a:solidFill>
                  <a:srgbClr val="FF0000"/>
                </a:solidFill>
                <a:latin typeface="方正流行体简体" pitchFamily="65" charset="-122"/>
                <a:ea typeface="方正流行体简体" pitchFamily="65" charset="-122"/>
              </a:rPr>
              <a:t>升”</a:t>
            </a:r>
            <a:endParaRPr lang="zh-CN" altLang="en-US" sz="6000" dirty="0">
              <a:solidFill>
                <a:srgbClr val="FF0000"/>
              </a:solidFill>
              <a:latin typeface="方正流行体简体" pitchFamily="65" charset="-122"/>
              <a:ea typeface="方正流行体简体" pitchFamily="65" charset="-122"/>
            </a:endParaRPr>
          </a:p>
        </p:txBody>
      </p:sp>
      <p:sp>
        <p:nvSpPr>
          <p:cNvPr id="2" name="TextBox 1"/>
          <p:cNvSpPr txBox="1"/>
          <p:nvPr/>
        </p:nvSpPr>
        <p:spPr>
          <a:xfrm>
            <a:off x="3234966" y="4161854"/>
            <a:ext cx="4530073" cy="92333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zh-CN" sz="5400" dirty="0" smtClean="0"/>
              <a:t>4.</a:t>
            </a:r>
            <a:r>
              <a:rPr lang="zh-CN" altLang="en-US" sz="5400" dirty="0" smtClean="0"/>
              <a:t>考点“落</a:t>
            </a:r>
            <a:r>
              <a:rPr lang="zh-CN" altLang="en-US" sz="5400" dirty="0" smtClean="0">
                <a:hlinkClick r:id="rId2" action="ppaction://hlinksldjump"/>
              </a:rPr>
              <a:t>实</a:t>
            </a:r>
            <a:r>
              <a:rPr lang="zh-CN" altLang="en-US" sz="5400" dirty="0" smtClean="0"/>
              <a:t>”</a:t>
            </a:r>
            <a:endParaRPr lang="zh-CN" altLang="en-US" sz="5400" dirty="0"/>
          </a:p>
        </p:txBody>
      </p:sp>
      <p:sp>
        <p:nvSpPr>
          <p:cNvPr id="3" name="TextBox 2"/>
          <p:cNvSpPr txBox="1"/>
          <p:nvPr/>
        </p:nvSpPr>
        <p:spPr>
          <a:xfrm>
            <a:off x="3203848" y="1713582"/>
            <a:ext cx="4536504" cy="92333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altLang="zh-CN" sz="5400" dirty="0" smtClean="0"/>
              <a:t>2.</a:t>
            </a:r>
            <a:r>
              <a:rPr lang="zh-CN" altLang="en-US" sz="5400" dirty="0" smtClean="0"/>
              <a:t>内容“充</a:t>
            </a:r>
            <a:r>
              <a:rPr lang="zh-CN" altLang="en-US" sz="5400" dirty="0" smtClean="0">
                <a:hlinkClick r:id="rId3" action="ppaction://hlinksldjump"/>
              </a:rPr>
              <a:t>实</a:t>
            </a:r>
            <a:r>
              <a:rPr lang="zh-CN" altLang="en-US" sz="5400" dirty="0" smtClean="0"/>
              <a:t>”</a:t>
            </a:r>
            <a:endParaRPr lang="zh-CN" altLang="en-US" sz="5400" dirty="0"/>
          </a:p>
        </p:txBody>
      </p:sp>
      <p:sp>
        <p:nvSpPr>
          <p:cNvPr id="4" name="TextBox 3"/>
          <p:cNvSpPr txBox="1"/>
          <p:nvPr/>
        </p:nvSpPr>
        <p:spPr>
          <a:xfrm>
            <a:off x="3203848" y="447055"/>
            <a:ext cx="4561191"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altLang="zh-CN" sz="5400" dirty="0" smtClean="0">
                <a:hlinkClick r:id="rId4" action="ppaction://hlinkfile"/>
              </a:rPr>
              <a:t>1</a:t>
            </a:r>
            <a:r>
              <a:rPr lang="en-US" altLang="zh-CN" sz="5400" dirty="0" smtClean="0"/>
              <a:t>.</a:t>
            </a:r>
            <a:r>
              <a:rPr lang="zh-CN" altLang="en-US" sz="5400" dirty="0" smtClean="0"/>
              <a:t>目标“务</a:t>
            </a:r>
            <a:r>
              <a:rPr lang="zh-CN" altLang="en-US" sz="5400" dirty="0" smtClean="0">
                <a:hlinkClick r:id="rId5" action="ppaction://hlinksldjump"/>
              </a:rPr>
              <a:t>实</a:t>
            </a:r>
            <a:r>
              <a:rPr lang="zh-CN" altLang="en-US" sz="5400" dirty="0" smtClean="0"/>
              <a:t>”</a:t>
            </a:r>
            <a:endParaRPr lang="zh-CN" altLang="en-US" sz="5400" dirty="0"/>
          </a:p>
        </p:txBody>
      </p:sp>
      <p:sp>
        <p:nvSpPr>
          <p:cNvPr id="5" name="TextBox 4"/>
          <p:cNvSpPr txBox="1"/>
          <p:nvPr/>
        </p:nvSpPr>
        <p:spPr>
          <a:xfrm>
            <a:off x="3197417" y="2937718"/>
            <a:ext cx="4542935" cy="92333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altLang="zh-CN" sz="5400" dirty="0" smtClean="0"/>
              <a:t>3.</a:t>
            </a:r>
            <a:r>
              <a:rPr lang="zh-CN" altLang="en-US" sz="5400" dirty="0" smtClean="0"/>
              <a:t>基础“夯</a:t>
            </a:r>
            <a:r>
              <a:rPr lang="zh-CN" altLang="en-US" sz="5400" dirty="0" smtClean="0">
                <a:hlinkClick r:id="rId6" action="ppaction://hlinksldjump"/>
              </a:rPr>
              <a:t>实</a:t>
            </a:r>
            <a:r>
              <a:rPr lang="zh-CN" altLang="en-US" sz="5400" dirty="0" smtClean="0"/>
              <a:t>”</a:t>
            </a:r>
            <a:endParaRPr lang="zh-CN" altLang="en-US" sz="5400" dirty="0"/>
          </a:p>
        </p:txBody>
      </p:sp>
      <p:sp>
        <p:nvSpPr>
          <p:cNvPr id="6" name="TextBox 5"/>
          <p:cNvSpPr txBox="1"/>
          <p:nvPr/>
        </p:nvSpPr>
        <p:spPr>
          <a:xfrm>
            <a:off x="3228535" y="5313982"/>
            <a:ext cx="4536504" cy="92333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5400" dirty="0" smtClean="0">
                <a:hlinkClick r:id="rId7" action="ppaction://hlinksldjump"/>
              </a:rPr>
              <a:t>5</a:t>
            </a:r>
            <a:r>
              <a:rPr lang="en-US" altLang="zh-CN" sz="5400" dirty="0" smtClean="0"/>
              <a:t>.</a:t>
            </a:r>
            <a:r>
              <a:rPr lang="zh-CN" altLang="en-US" sz="5400" dirty="0" smtClean="0"/>
              <a:t>能力“提</a:t>
            </a:r>
            <a:r>
              <a:rPr lang="zh-CN" altLang="en-US" sz="5400" dirty="0" smtClean="0">
                <a:hlinkClick r:id="rId8" action="ppaction://hlinksldjump"/>
              </a:rPr>
              <a:t>升</a:t>
            </a:r>
            <a:r>
              <a:rPr lang="zh-CN" altLang="en-US" sz="5400" dirty="0" smtClean="0"/>
              <a:t>”</a:t>
            </a:r>
            <a:endParaRPr lang="zh-CN" altLang="en-US" sz="5400" dirty="0"/>
          </a:p>
        </p:txBody>
      </p:sp>
      <p:sp>
        <p:nvSpPr>
          <p:cNvPr id="9" name="左大括号 8"/>
          <p:cNvSpPr/>
          <p:nvPr/>
        </p:nvSpPr>
        <p:spPr>
          <a:xfrm>
            <a:off x="2663788" y="692696"/>
            <a:ext cx="360040" cy="5328592"/>
          </a:xfrm>
          <a:prstGeom prst="leftBrace">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887579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out)">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1)">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125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animBg="1"/>
      <p:bldP spid="3" grpId="0" animBg="1"/>
      <p:bldP spid="4" grpId="0" animBg="1"/>
      <p:bldP spid="5" grpId="0" animBg="1"/>
      <p:bldP spid="6"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07504" y="68709"/>
            <a:ext cx="8964517" cy="686341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4000" dirty="0" smtClean="0"/>
              <a:t>         </a:t>
            </a:r>
            <a:r>
              <a:rPr lang="zh-CN" altLang="zh-CN" sz="4000" dirty="0" smtClean="0"/>
              <a:t>这里</a:t>
            </a:r>
            <a:r>
              <a:rPr lang="zh-CN" altLang="zh-CN" sz="4000" dirty="0"/>
              <a:t>的“实”主要包括两大要素：一是定位准确，二是定点具体。“定位准确”是目标“务实”的基本前提，指的是复习目标必须符合《考纲》要求，切合学生</a:t>
            </a:r>
            <a:r>
              <a:rPr lang="zh-CN" altLang="zh-CN" sz="4000" dirty="0" smtClean="0"/>
              <a:t>实际</a:t>
            </a:r>
            <a:r>
              <a:rPr lang="zh-CN" altLang="en-US" sz="4000" dirty="0"/>
              <a:t>。</a:t>
            </a:r>
            <a:r>
              <a:rPr lang="zh-CN" altLang="zh-CN" sz="4000" dirty="0" smtClean="0"/>
              <a:t>“定点具体”</a:t>
            </a:r>
            <a:r>
              <a:rPr lang="zh-CN" altLang="zh-CN" sz="4000" dirty="0"/>
              <a:t>是目标“务实”的根本保障，指的是复习目标务必明确而具体，切实而恰当，让目标尽量“对应”而“明朗”为相应的学科知识点和能力点，增强复习的针对性、操作性和清晰度，避免大而无当好高骛远的空泛现</a:t>
            </a:r>
            <a:r>
              <a:rPr lang="zh-CN" altLang="zh-CN" sz="4000" dirty="0">
                <a:hlinkClick r:id="rId3" action="ppaction://hlinksldjump"/>
              </a:rPr>
              <a:t>象</a:t>
            </a:r>
            <a:r>
              <a:rPr lang="zh-CN" altLang="zh-CN" sz="4000" dirty="0"/>
              <a:t>。</a:t>
            </a:r>
            <a:endParaRPr lang="zh-CN" altLang="en-US" sz="4000" dirty="0"/>
          </a:p>
        </p:txBody>
      </p:sp>
    </p:spTree>
    <p:extLst>
      <p:ext uri="{BB962C8B-B14F-4D97-AF65-F5344CB8AC3E}">
        <p14:creationId xmlns:p14="http://schemas.microsoft.com/office/powerpoint/2010/main" val="957598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TextBox 1"/>
          <p:cNvSpPr txBox="1"/>
          <p:nvPr/>
        </p:nvSpPr>
        <p:spPr>
          <a:xfrm>
            <a:off x="66476" y="44624"/>
            <a:ext cx="8970019" cy="686341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altLang="zh-CN" sz="4000" dirty="0"/>
              <a:t> </a:t>
            </a:r>
            <a:r>
              <a:rPr lang="en-US" altLang="zh-CN" sz="4000" dirty="0" smtClean="0"/>
              <a:t>        </a:t>
            </a:r>
            <a:r>
              <a:rPr lang="zh-CN" altLang="zh-CN" sz="4000" dirty="0" smtClean="0"/>
              <a:t>跟</a:t>
            </a:r>
            <a:r>
              <a:rPr lang="zh-CN" altLang="zh-CN" sz="4000" dirty="0"/>
              <a:t>“目标‘务实’”一样，“内容‘充实’”也是有要求的，必须注重这么几个要素——足够、恰当和多样。所谓“足够”，主要是指内容的“分量”要充足，不过，这里的“分量”并不是单一的静态数量，而是整体的动态流量，它是知识、能力以及各种运用和操练的综合体现。而“恰当”则是指复习内容既要符合《考纲》要求又要切合学生实际</a:t>
            </a:r>
            <a:r>
              <a:rPr lang="zh-CN" altLang="zh-CN" sz="4000" dirty="0" smtClean="0"/>
              <a:t>。</a:t>
            </a:r>
            <a:r>
              <a:rPr lang="zh-CN" altLang="zh-CN" sz="4000" dirty="0"/>
              <a:t>学科知识</a:t>
            </a:r>
            <a:r>
              <a:rPr lang="zh-CN" altLang="zh-CN" sz="4000" dirty="0" smtClean="0"/>
              <a:t>和</a:t>
            </a:r>
            <a:r>
              <a:rPr lang="zh-CN" altLang="zh-CN" sz="4000" dirty="0"/>
              <a:t>学科能力均可以进行不同层级难度</a:t>
            </a:r>
            <a:r>
              <a:rPr lang="zh-CN" altLang="zh-CN" sz="4000" dirty="0" smtClean="0"/>
              <a:t>的考</a:t>
            </a:r>
            <a:r>
              <a:rPr lang="zh-CN" altLang="zh-CN" sz="4000" dirty="0"/>
              <a:t>查，复习课的内容除了</a:t>
            </a:r>
          </a:p>
        </p:txBody>
      </p:sp>
    </p:spTree>
    <p:extLst>
      <p:ext uri="{BB962C8B-B14F-4D97-AF65-F5344CB8AC3E}">
        <p14:creationId xmlns:p14="http://schemas.microsoft.com/office/powerpoint/2010/main" val="3295006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4000" b="-44000"/>
          </a:stretch>
        </a:blipFill>
        <a:effectLst/>
      </p:bgPr>
    </p:bg>
    <p:spTree>
      <p:nvGrpSpPr>
        <p:cNvPr id="1" name=""/>
        <p:cNvGrpSpPr/>
        <p:nvPr/>
      </p:nvGrpSpPr>
      <p:grpSpPr>
        <a:xfrm>
          <a:off x="0" y="0"/>
          <a:ext cx="0" cy="0"/>
          <a:chOff x="0" y="0"/>
          <a:chExt cx="0" cy="0"/>
        </a:xfrm>
      </p:grpSpPr>
      <p:sp>
        <p:nvSpPr>
          <p:cNvPr id="2" name="TextBox 1"/>
          <p:cNvSpPr txBox="1"/>
          <p:nvPr/>
        </p:nvSpPr>
        <p:spPr>
          <a:xfrm>
            <a:off x="107504" y="144497"/>
            <a:ext cx="9036496" cy="652486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zh-CN" sz="3800" dirty="0" smtClean="0"/>
              <a:t>按照</a:t>
            </a:r>
            <a:r>
              <a:rPr lang="zh-CN" altLang="zh-CN" sz="3800" dirty="0"/>
              <a:t>《考纲》规定的考点，更多的还要考虑学生的具体情况，让学生“获得”才是教学的成功。至于内容的“多样”更有必要强调，目前许多复习课显得单调、呆板和生硬，教学方式、运行流程、知识呈现、能力分解、经典题型等的丰富性和灵活性明显欠缺</a:t>
            </a:r>
            <a:r>
              <a:rPr lang="zh-CN" altLang="zh-CN" sz="3800" dirty="0" smtClean="0"/>
              <a:t>，</a:t>
            </a:r>
            <a:r>
              <a:rPr lang="zh-CN" altLang="zh-CN" sz="3800" dirty="0"/>
              <a:t>即使“内容”再多，也仍然不够“充实”</a:t>
            </a:r>
            <a:r>
              <a:rPr lang="zh-CN" altLang="zh-CN" sz="3800" dirty="0" smtClean="0"/>
              <a:t>。</a:t>
            </a:r>
            <a:r>
              <a:rPr lang="zh-CN" altLang="zh-CN" sz="3800" dirty="0"/>
              <a:t>内容“充实”离不开复习课堂的变化“多样”，即“讲”“练”“呈现”“定格”“讨论（互动）”“归纳”“演绎”等相辅相成</a:t>
            </a:r>
            <a:r>
              <a:rPr lang="zh-CN" altLang="zh-CN" sz="3800" dirty="0" smtClean="0"/>
              <a:t>，相得益</a:t>
            </a:r>
            <a:r>
              <a:rPr lang="zh-CN" altLang="zh-CN" sz="3800" dirty="0" smtClean="0">
                <a:hlinkClick r:id="rId3" action="ppaction://hlinksldjump"/>
              </a:rPr>
              <a:t>彰</a:t>
            </a:r>
            <a:r>
              <a:rPr lang="zh-CN" altLang="zh-CN" sz="3800" dirty="0" smtClean="0"/>
              <a:t>。</a:t>
            </a:r>
            <a:endParaRPr lang="zh-CN" altLang="zh-CN" sz="3800" dirty="0"/>
          </a:p>
        </p:txBody>
      </p:sp>
    </p:spTree>
    <p:extLst>
      <p:ext uri="{BB962C8B-B14F-4D97-AF65-F5344CB8AC3E}">
        <p14:creationId xmlns:p14="http://schemas.microsoft.com/office/powerpoint/2010/main" val="3837039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07504" y="260648"/>
            <a:ext cx="8856984" cy="6247864"/>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4000" dirty="0" smtClean="0"/>
              <a:t>         </a:t>
            </a:r>
            <a:r>
              <a:rPr lang="zh-CN" altLang="zh-CN" sz="4000" dirty="0" smtClean="0"/>
              <a:t>此处</a:t>
            </a:r>
            <a:r>
              <a:rPr lang="zh-CN" altLang="zh-CN" sz="4000" dirty="0"/>
              <a:t>的“基础”通常包括了基础知识、基本方法、基本能力和基本运用等若干要素。正因为如此，夯实“基础”自然也就是复习课的基本定位。所谓“基础‘夯实’”主要是指不但要把形成“基础”的各种要素作为复习重点，更重要还在于想方设法地尽力地加固这些“基础”。也就是从复习理念到复习行为都要统一到“基础”的夯实上，不疏忽不遗漏不偏</a:t>
            </a:r>
            <a:r>
              <a:rPr lang="zh-CN" altLang="zh-CN" sz="4000" dirty="0">
                <a:hlinkClick r:id="rId3" action="ppaction://hlinksldjump"/>
              </a:rPr>
              <a:t>失</a:t>
            </a:r>
            <a:r>
              <a:rPr lang="zh-CN" altLang="zh-CN" sz="4000" dirty="0"/>
              <a:t>。</a:t>
            </a:r>
            <a:endParaRPr lang="zh-CN" altLang="en-US" sz="4000" dirty="0"/>
          </a:p>
        </p:txBody>
      </p:sp>
    </p:spTree>
    <p:extLst>
      <p:ext uri="{BB962C8B-B14F-4D97-AF65-F5344CB8AC3E}">
        <p14:creationId xmlns:p14="http://schemas.microsoft.com/office/powerpoint/2010/main" val="2337905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79512" y="44624"/>
            <a:ext cx="8856984" cy="686341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altLang="zh-CN" sz="4000" dirty="0" smtClean="0"/>
              <a:t>         </a:t>
            </a:r>
            <a:r>
              <a:rPr lang="zh-CN" altLang="zh-CN" sz="4000" dirty="0" smtClean="0"/>
              <a:t>我们</a:t>
            </a:r>
            <a:r>
              <a:rPr lang="zh-CN" altLang="zh-CN" sz="4000" dirty="0"/>
              <a:t>知道，“考点”包含了考试涉及的知识要点和不同的能力层级，要真正“落实”这些“考点”，尽管途径和方法会有很多，但无论怎样，除了强化操练外，还必须恰当体现“细化”和“整合”两大要素。“实”者必“细”，要“落实”考点就需要先作“细化”。简言之，“细化”其实就是对有关“考点”进行必要分解，化整为零，分大为小，变虚为实，切面成点，使之成为一个个可以具体操练的知识点和能力点</a:t>
            </a:r>
            <a:r>
              <a:rPr lang="zh-CN" altLang="zh-CN" sz="4000" dirty="0" smtClean="0"/>
              <a:t>，</a:t>
            </a:r>
            <a:endParaRPr lang="zh-CN" altLang="en-US" sz="4000" dirty="0"/>
          </a:p>
        </p:txBody>
      </p:sp>
    </p:spTree>
    <p:extLst>
      <p:ext uri="{BB962C8B-B14F-4D97-AF65-F5344CB8AC3E}">
        <p14:creationId xmlns:p14="http://schemas.microsoft.com/office/powerpoint/2010/main" val="1887953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07504" y="332656"/>
            <a:ext cx="8928992" cy="624786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zh-CN" altLang="zh-CN" sz="4000" dirty="0"/>
              <a:t>将“考点”融化和渗透在相应的考题中，从而通过习题解答等应用和操练，实现由“懂”到“会”、从“会”到“巧”的多次本质飞跃。不过，单一的“细化”是不够的，“细化”之后还得“整合”。命题规律表明，考点内部要素的“整合”和考点彼此要素的灵活“整合”是考题的基本性质，只有在“整合”上多下功夫，方能从效益上确保“落实”考点。“细化”和“整合”，两者不可偏</a:t>
            </a:r>
            <a:r>
              <a:rPr lang="zh-CN" altLang="zh-CN" sz="4000" dirty="0">
                <a:hlinkClick r:id="rId3" action="ppaction://hlinksldjump"/>
              </a:rPr>
              <a:t>废</a:t>
            </a:r>
            <a:r>
              <a:rPr lang="zh-CN" altLang="zh-CN" sz="4000" dirty="0" smtClean="0"/>
              <a:t>。</a:t>
            </a:r>
            <a:endParaRPr lang="zh-CN" altLang="en-US" sz="4000" dirty="0"/>
          </a:p>
        </p:txBody>
      </p:sp>
    </p:spTree>
    <p:extLst>
      <p:ext uri="{BB962C8B-B14F-4D97-AF65-F5344CB8AC3E}">
        <p14:creationId xmlns:p14="http://schemas.microsoft.com/office/powerpoint/2010/main" val="445110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72008" y="277480"/>
            <a:ext cx="8964488" cy="624786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altLang="zh-CN" sz="4000" dirty="0" smtClean="0"/>
              <a:t>         </a:t>
            </a:r>
            <a:r>
              <a:rPr lang="zh-CN" altLang="zh-CN" sz="4000" dirty="0" smtClean="0"/>
              <a:t>能力</a:t>
            </a:r>
            <a:r>
              <a:rPr lang="zh-CN" altLang="zh-CN" sz="4000" dirty="0"/>
              <a:t>是否“提升”不应该是一笔道不明参不透的“糊涂账”，而是一种可感可知可测评的清晰标识。可以反映能力“提升”的标识实在不少，而以下几个方面则较为常见而明晰——首先是从“出错”到“不错”。我们知道，“出错”原因主要有两种，“不懂”或“不会”，而真正的复习课大多具有“纠错”功能，通过复习课帮助学生分析“出错”原因，从而减少甚至杜绝“出错”，</a:t>
            </a:r>
            <a:r>
              <a:rPr lang="zh-CN" altLang="zh-CN" sz="4000" dirty="0" smtClean="0"/>
              <a:t>便</a:t>
            </a:r>
            <a:endParaRPr lang="zh-CN" altLang="zh-CN" sz="4000" dirty="0"/>
          </a:p>
        </p:txBody>
      </p:sp>
    </p:spTree>
    <p:extLst>
      <p:ext uri="{BB962C8B-B14F-4D97-AF65-F5344CB8AC3E}">
        <p14:creationId xmlns:p14="http://schemas.microsoft.com/office/powerpoint/2010/main" val="4125297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5496" y="44624"/>
            <a:ext cx="9036496" cy="6740307"/>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zh-CN" sz="3600" dirty="0"/>
              <a:t>走向了“不错”，这就是能力“提升”。其次是由“不会”到“学会”。这里的“不会”主要是指尚未切实掌握。开始复习时，不少重要方法和操作技巧学生们“不会”，借助复习课的针对性指导和有效性操练，结果“学会”了，能力也就“提升”了。再次是从“陌生”到“熟练”。复习课常常会选用一些经典考题，其题型、解答等学生均相对“陌生”，经过老师的一番提示、点拨和示范，再加上自己跟考题的反复“亲密接触”，学生终于“熟练”掌握了其中要</a:t>
            </a:r>
            <a:r>
              <a:rPr lang="zh-CN" altLang="zh-CN" sz="3600" dirty="0">
                <a:hlinkClick r:id="rId3" action="ppaction://hlinksldjump"/>
              </a:rPr>
              <a:t>领</a:t>
            </a:r>
            <a:r>
              <a:rPr lang="zh-CN" altLang="zh-CN" sz="3600" dirty="0"/>
              <a:t>，能力便由此而“提</a:t>
            </a:r>
            <a:r>
              <a:rPr lang="zh-CN" altLang="zh-CN" sz="3600" dirty="0">
                <a:hlinkClick r:id="rId4" action="ppaction://hlinksldjump"/>
              </a:rPr>
              <a:t>升</a:t>
            </a:r>
            <a:r>
              <a:rPr lang="zh-CN" altLang="zh-CN" sz="3600" dirty="0"/>
              <a:t>”</a:t>
            </a:r>
            <a:r>
              <a:rPr lang="zh-CN" altLang="zh-CN" sz="3600" dirty="0" smtClean="0"/>
              <a:t>。</a:t>
            </a:r>
            <a:endParaRPr lang="zh-CN" altLang="zh-CN" sz="3600" dirty="0"/>
          </a:p>
        </p:txBody>
      </p:sp>
    </p:spTree>
    <p:extLst>
      <p:ext uri="{BB962C8B-B14F-4D97-AF65-F5344CB8AC3E}">
        <p14:creationId xmlns:p14="http://schemas.microsoft.com/office/powerpoint/2010/main" val="4105669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TextBox 1"/>
          <p:cNvSpPr txBox="1"/>
          <p:nvPr/>
        </p:nvSpPr>
        <p:spPr>
          <a:xfrm>
            <a:off x="1510223" y="572487"/>
            <a:ext cx="5904656" cy="1200329"/>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altLang="zh-CN" sz="7200" dirty="0" smtClean="0">
                <a:latin typeface="华文新魏" pitchFamily="2" charset="-122"/>
                <a:ea typeface="华文新魏" pitchFamily="2" charset="-122"/>
              </a:rPr>
              <a:t>1.</a:t>
            </a:r>
            <a:r>
              <a:rPr lang="zh-CN" altLang="en-US" sz="7200" dirty="0" smtClean="0">
                <a:latin typeface="华文新魏" pitchFamily="2" charset="-122"/>
                <a:ea typeface="华文新魏" pitchFamily="2" charset="-122"/>
              </a:rPr>
              <a:t>起步于“</a:t>
            </a:r>
            <a:r>
              <a:rPr lang="zh-CN" altLang="en-US" sz="7200" dirty="0" smtClean="0">
                <a:latin typeface="华文新魏" pitchFamily="2" charset="-122"/>
                <a:ea typeface="华文新魏" pitchFamily="2" charset="-122"/>
                <a:hlinkClick r:id="rId3" action="ppaction://hlinkfile"/>
              </a:rPr>
              <a:t>懂</a:t>
            </a:r>
            <a:r>
              <a:rPr lang="zh-CN" altLang="en-US" sz="7200" dirty="0" smtClean="0">
                <a:latin typeface="华文新魏" pitchFamily="2" charset="-122"/>
                <a:ea typeface="华文新魏" pitchFamily="2" charset="-122"/>
              </a:rPr>
              <a:t>”</a:t>
            </a:r>
            <a:endParaRPr lang="zh-CN" altLang="en-US" sz="7200" dirty="0">
              <a:latin typeface="华文新魏" pitchFamily="2" charset="-122"/>
              <a:ea typeface="华文新魏" pitchFamily="2" charset="-122"/>
            </a:endParaRPr>
          </a:p>
        </p:txBody>
      </p:sp>
      <p:sp>
        <p:nvSpPr>
          <p:cNvPr id="3" name="TextBox 2"/>
          <p:cNvSpPr txBox="1"/>
          <p:nvPr/>
        </p:nvSpPr>
        <p:spPr>
          <a:xfrm>
            <a:off x="1510223" y="2732727"/>
            <a:ext cx="5939223"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zh-CN" sz="7200" dirty="0" smtClean="0">
                <a:latin typeface="华文新魏" pitchFamily="2" charset="-122"/>
                <a:ea typeface="华文新魏" pitchFamily="2" charset="-122"/>
              </a:rPr>
              <a:t>2.</a:t>
            </a:r>
            <a:r>
              <a:rPr lang="zh-CN" altLang="en-US" sz="7200" dirty="0" smtClean="0">
                <a:latin typeface="华文新魏" pitchFamily="2" charset="-122"/>
                <a:ea typeface="华文新魏" pitchFamily="2" charset="-122"/>
              </a:rPr>
              <a:t>定位于“会”</a:t>
            </a:r>
            <a:endParaRPr lang="zh-CN" altLang="en-US" sz="7200" dirty="0">
              <a:latin typeface="华文新魏" pitchFamily="2" charset="-122"/>
              <a:ea typeface="华文新魏" pitchFamily="2" charset="-122"/>
            </a:endParaRPr>
          </a:p>
        </p:txBody>
      </p:sp>
      <p:sp>
        <p:nvSpPr>
          <p:cNvPr id="4" name="TextBox 3"/>
          <p:cNvSpPr txBox="1"/>
          <p:nvPr/>
        </p:nvSpPr>
        <p:spPr>
          <a:xfrm>
            <a:off x="1513097" y="4964975"/>
            <a:ext cx="5936349" cy="1200329"/>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altLang="zh-CN" sz="7200" dirty="0" smtClean="0">
                <a:latin typeface="华文新魏" pitchFamily="2" charset="-122"/>
                <a:ea typeface="华文新魏" pitchFamily="2" charset="-122"/>
              </a:rPr>
              <a:t>3.</a:t>
            </a:r>
            <a:r>
              <a:rPr lang="zh-CN" altLang="en-US" sz="7200" dirty="0" smtClean="0">
                <a:latin typeface="华文新魏" pitchFamily="2" charset="-122"/>
                <a:ea typeface="华文新魏" pitchFamily="2" charset="-122"/>
              </a:rPr>
              <a:t>攀升于“巧”</a:t>
            </a:r>
            <a:endParaRPr lang="zh-CN" altLang="en-US" sz="7200" dirty="0">
              <a:latin typeface="华文新魏" pitchFamily="2" charset="-122"/>
              <a:ea typeface="华文新魏" pitchFamily="2" charset="-122"/>
            </a:endParaRPr>
          </a:p>
        </p:txBody>
      </p:sp>
    </p:spTree>
    <p:extLst>
      <p:ext uri="{BB962C8B-B14F-4D97-AF65-F5344CB8AC3E}">
        <p14:creationId xmlns:p14="http://schemas.microsoft.com/office/powerpoint/2010/main" val="2552563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extBox 1"/>
          <p:cNvSpPr txBox="1"/>
          <p:nvPr/>
        </p:nvSpPr>
        <p:spPr>
          <a:xfrm>
            <a:off x="107504" y="195019"/>
            <a:ext cx="8964488" cy="637097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zh-CN" sz="4400" dirty="0" smtClean="0"/>
              <a:t>7.</a:t>
            </a:r>
            <a:r>
              <a:rPr lang="zh-CN" altLang="en-US" sz="4400" dirty="0" smtClean="0"/>
              <a:t>仿照</a:t>
            </a:r>
            <a:r>
              <a:rPr lang="zh-CN" altLang="en-US" sz="4400" dirty="0"/>
              <a:t>下面示例，用比喻的手法描述一组事物。要求合乎事理，句式和结构与示例相似，不得选择“青天”“月亮”“芭蕉叶”“露珠”作为描述对象。（</a:t>
            </a:r>
            <a:r>
              <a:rPr lang="en-US" altLang="zh-CN" sz="4400" dirty="0"/>
              <a:t>5</a:t>
            </a:r>
            <a:r>
              <a:rPr lang="zh-CN" altLang="en-US" sz="4400" dirty="0"/>
              <a:t>分）</a:t>
            </a:r>
          </a:p>
          <a:p>
            <a:r>
              <a:rPr lang="en-US" altLang="zh-CN" sz="4400" dirty="0"/>
              <a:t>【</a:t>
            </a:r>
            <a:r>
              <a:rPr lang="zh-CN" altLang="en-US" sz="4400" dirty="0"/>
              <a:t>示例</a:t>
            </a:r>
            <a:r>
              <a:rPr lang="en-US" altLang="zh-CN" sz="4400" dirty="0"/>
              <a:t>】</a:t>
            </a:r>
          </a:p>
          <a:p>
            <a:r>
              <a:rPr lang="zh-CN" altLang="en-US" sz="4400" dirty="0" smtClean="0"/>
              <a:t>          </a:t>
            </a:r>
            <a:r>
              <a:rPr lang="zh-CN" altLang="en-US" sz="4800" dirty="0" smtClean="0">
                <a:latin typeface="楷体_GB2312" pitchFamily="49" charset="-122"/>
                <a:ea typeface="楷体_GB2312" pitchFamily="49" charset="-122"/>
              </a:rPr>
              <a:t>青天</a:t>
            </a:r>
            <a:r>
              <a:rPr lang="zh-CN" altLang="en-US" sz="4800" dirty="0">
                <a:latin typeface="楷体_GB2312" pitchFamily="49" charset="-122"/>
                <a:ea typeface="楷体_GB2312" pitchFamily="49" charset="-122"/>
              </a:rPr>
              <a:t>，是一片芭蕉叶，</a:t>
            </a:r>
          </a:p>
          <a:p>
            <a:r>
              <a:rPr lang="zh-CN" altLang="en-US" sz="4800" dirty="0" smtClean="0">
                <a:latin typeface="楷体_GB2312" pitchFamily="49" charset="-122"/>
                <a:ea typeface="楷体_GB2312" pitchFamily="49" charset="-122"/>
              </a:rPr>
              <a:t>    月亮</a:t>
            </a:r>
            <a:r>
              <a:rPr lang="zh-CN" altLang="en-US" sz="4800" dirty="0">
                <a:latin typeface="楷体_GB2312" pitchFamily="49" charset="-122"/>
                <a:ea typeface="楷体_GB2312" pitchFamily="49" charset="-122"/>
              </a:rPr>
              <a:t>是一滴露珠。</a:t>
            </a:r>
          </a:p>
          <a:p>
            <a:r>
              <a:rPr lang="zh-CN" altLang="en-US" sz="4800" dirty="0" smtClean="0">
                <a:latin typeface="楷体_GB2312" pitchFamily="49" charset="-122"/>
                <a:ea typeface="楷体_GB2312" pitchFamily="49" charset="-122"/>
              </a:rPr>
              <a:t>    手指</a:t>
            </a:r>
            <a:r>
              <a:rPr lang="zh-CN" altLang="en-US" sz="4800" dirty="0">
                <a:latin typeface="楷体_GB2312" pitchFamily="49" charset="-122"/>
                <a:ea typeface="楷体_GB2312" pitchFamily="49" charset="-122"/>
              </a:rPr>
              <a:t>，轻轻一点，它就落了。</a:t>
            </a:r>
          </a:p>
        </p:txBody>
      </p:sp>
    </p:spTree>
    <p:extLst>
      <p:ext uri="{BB962C8B-B14F-4D97-AF65-F5344CB8AC3E}">
        <p14:creationId xmlns:p14="http://schemas.microsoft.com/office/powerpoint/2010/main" val="1678248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TextBox 1"/>
          <p:cNvSpPr txBox="1"/>
          <p:nvPr/>
        </p:nvSpPr>
        <p:spPr>
          <a:xfrm>
            <a:off x="179512" y="764704"/>
            <a:ext cx="8748464" cy="5262979"/>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zh-CN" altLang="en-US" sz="4800" dirty="0" smtClean="0"/>
              <a:t>评分细则</a:t>
            </a:r>
            <a:endParaRPr lang="en-US" altLang="zh-CN" sz="4800" dirty="0" smtClean="0"/>
          </a:p>
          <a:p>
            <a:r>
              <a:rPr lang="zh-CN" altLang="en-US" sz="4800" dirty="0" smtClean="0">
                <a:latin typeface="楷体_GB2312" pitchFamily="49" charset="-122"/>
                <a:ea typeface="楷体_GB2312" pitchFamily="49" charset="-122"/>
              </a:rPr>
              <a:t>    写出前两句且符合事理（重点在比喻，事例一大一小），给</a:t>
            </a:r>
            <a:r>
              <a:rPr lang="en-US" altLang="zh-CN" sz="4800" dirty="0" smtClean="0">
                <a:latin typeface="楷体_GB2312" pitchFamily="49" charset="-122"/>
                <a:ea typeface="楷体_GB2312" pitchFamily="49" charset="-122"/>
              </a:rPr>
              <a:t>3</a:t>
            </a:r>
            <a:r>
              <a:rPr lang="zh-CN" altLang="en-US" sz="4800" dirty="0" smtClean="0">
                <a:latin typeface="楷体_GB2312" pitchFamily="49" charset="-122"/>
                <a:ea typeface="楷体_GB2312" pitchFamily="49" charset="-122"/>
              </a:rPr>
              <a:t>分；写出第三句，并跟前两句有事理关系（重点在第三句与前两句比喻之间的关系），给</a:t>
            </a:r>
            <a:r>
              <a:rPr lang="en-US" altLang="zh-CN" sz="4800" dirty="0" smtClean="0">
                <a:latin typeface="楷体_GB2312" pitchFamily="49" charset="-122"/>
                <a:ea typeface="楷体_GB2312" pitchFamily="49" charset="-122"/>
              </a:rPr>
              <a:t>1</a:t>
            </a:r>
            <a:r>
              <a:rPr lang="zh-CN" altLang="en-US" sz="4800" dirty="0" smtClean="0">
                <a:latin typeface="楷体_GB2312" pitchFamily="49" charset="-122"/>
                <a:ea typeface="楷体_GB2312" pitchFamily="49" charset="-122"/>
              </a:rPr>
              <a:t>分；语言表达形象生动，给</a:t>
            </a:r>
            <a:r>
              <a:rPr lang="en-US" altLang="zh-CN" sz="4800" dirty="0" smtClean="0">
                <a:latin typeface="楷体_GB2312" pitchFamily="49" charset="-122"/>
                <a:ea typeface="楷体_GB2312" pitchFamily="49" charset="-122"/>
              </a:rPr>
              <a:t>1</a:t>
            </a:r>
            <a:r>
              <a:rPr lang="zh-CN" altLang="en-US" sz="4800" dirty="0" smtClean="0">
                <a:latin typeface="楷体_GB2312" pitchFamily="49" charset="-122"/>
                <a:ea typeface="楷体_GB2312" pitchFamily="49" charset="-122"/>
              </a:rPr>
              <a:t>分。</a:t>
            </a:r>
            <a:endParaRPr lang="zh-CN" altLang="en-US" sz="4800" dirty="0">
              <a:latin typeface="楷体_GB2312" pitchFamily="49" charset="-122"/>
              <a:ea typeface="楷体_GB2312" pitchFamily="49" charset="-122"/>
            </a:endParaRPr>
          </a:p>
        </p:txBody>
      </p:sp>
    </p:spTree>
    <p:extLst>
      <p:ext uri="{BB962C8B-B14F-4D97-AF65-F5344CB8AC3E}">
        <p14:creationId xmlns:p14="http://schemas.microsoft.com/office/powerpoint/2010/main" val="1670117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TextBox 1"/>
          <p:cNvSpPr txBox="1"/>
          <p:nvPr/>
        </p:nvSpPr>
        <p:spPr>
          <a:xfrm>
            <a:off x="179512" y="11514"/>
            <a:ext cx="8784976" cy="680186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zh-CN" altLang="en-US" sz="4400" dirty="0" smtClean="0">
                <a:latin typeface="方正流行体简体" pitchFamily="65" charset="-122"/>
                <a:ea typeface="方正流行体简体" pitchFamily="65" charset="-122"/>
              </a:rPr>
              <a:t>考生答案示例</a:t>
            </a:r>
            <a:endParaRPr lang="en-US" altLang="zh-CN" sz="4400" dirty="0" smtClean="0">
              <a:latin typeface="方正流行体简体" pitchFamily="65" charset="-122"/>
              <a:ea typeface="方正流行体简体" pitchFamily="65" charset="-122"/>
            </a:endParaRPr>
          </a:p>
          <a:p>
            <a:r>
              <a:rPr lang="zh-CN" altLang="en-US" sz="3600" dirty="0" smtClean="0"/>
              <a:t>（</a:t>
            </a:r>
            <a:r>
              <a:rPr lang="en-US" altLang="zh-CN" sz="3600" dirty="0" smtClean="0"/>
              <a:t>1</a:t>
            </a:r>
            <a:r>
              <a:rPr lang="zh-CN" altLang="en-US" sz="3600" dirty="0"/>
              <a:t>）</a:t>
            </a:r>
            <a:r>
              <a:rPr lang="zh-CN" altLang="en-US" sz="3600" dirty="0" smtClean="0"/>
              <a:t>老</a:t>
            </a:r>
            <a:r>
              <a:rPr lang="zh-CN" altLang="en-US" sz="3600" dirty="0"/>
              <a:t>树</a:t>
            </a:r>
            <a:r>
              <a:rPr lang="zh-CN" altLang="en-US" sz="3600" dirty="0" smtClean="0"/>
              <a:t>，是一</a:t>
            </a:r>
            <a:r>
              <a:rPr lang="zh-CN" altLang="en-US" sz="3600" dirty="0"/>
              <a:t>个课堂，</a:t>
            </a:r>
            <a:r>
              <a:rPr lang="zh-CN" altLang="en-US" sz="3600" dirty="0" smtClean="0"/>
              <a:t>∕松鼠是一位学童，∕风铃，远远一响，它就起立了。</a:t>
            </a:r>
            <a:endParaRPr lang="en-US" altLang="zh-CN" sz="3600" dirty="0" smtClean="0"/>
          </a:p>
          <a:p>
            <a:r>
              <a:rPr lang="zh-CN" altLang="en-US" sz="3600" dirty="0" smtClean="0"/>
              <a:t>（</a:t>
            </a:r>
            <a:r>
              <a:rPr lang="en-US" altLang="zh-CN" sz="3600" dirty="0" smtClean="0"/>
              <a:t>2</a:t>
            </a:r>
            <a:r>
              <a:rPr lang="zh-CN" altLang="en-US" sz="3600" dirty="0"/>
              <a:t>）</a:t>
            </a:r>
            <a:r>
              <a:rPr lang="zh-CN" altLang="en-US" sz="3600" dirty="0" smtClean="0"/>
              <a:t>眼睛</a:t>
            </a:r>
            <a:r>
              <a:rPr lang="zh-CN" altLang="en-US" sz="3600" dirty="0"/>
              <a:t>，是一只绘画笔，</a:t>
            </a:r>
            <a:r>
              <a:rPr lang="zh-CN" altLang="en-US" sz="3600" dirty="0" smtClean="0"/>
              <a:t>∕风景是一张画。∕灵感，一闪而过，它就美了。</a:t>
            </a:r>
            <a:endParaRPr lang="en-US" altLang="zh-CN" sz="3600" dirty="0" smtClean="0"/>
          </a:p>
          <a:p>
            <a:r>
              <a:rPr lang="zh-CN" altLang="en-US" sz="3600" dirty="0" smtClean="0"/>
              <a:t>（</a:t>
            </a:r>
            <a:r>
              <a:rPr lang="en-US" altLang="zh-CN" sz="3600" dirty="0" smtClean="0"/>
              <a:t>3</a:t>
            </a:r>
            <a:r>
              <a:rPr lang="zh-CN" altLang="en-US" sz="3600" dirty="0"/>
              <a:t>）</a:t>
            </a:r>
            <a:r>
              <a:rPr lang="zh-CN" altLang="en-US" sz="3600" dirty="0" smtClean="0"/>
              <a:t>蓝天</a:t>
            </a:r>
            <a:r>
              <a:rPr lang="zh-CN" altLang="en-US" sz="3600" dirty="0"/>
              <a:t>，是一片海洋，</a:t>
            </a:r>
            <a:r>
              <a:rPr lang="zh-CN" altLang="en-US" sz="3600" dirty="0" smtClean="0"/>
              <a:t>∕云朵是一艘小船，∕手掌，轻轻一推，它就前进了。</a:t>
            </a:r>
            <a:endParaRPr lang="en-US" altLang="zh-CN" sz="3600" dirty="0" smtClean="0"/>
          </a:p>
          <a:p>
            <a:r>
              <a:rPr lang="zh-CN" altLang="en-US" sz="3600" dirty="0" smtClean="0"/>
              <a:t>（</a:t>
            </a:r>
            <a:r>
              <a:rPr lang="en-US" altLang="zh-CN" sz="3600" dirty="0" smtClean="0"/>
              <a:t>4</a:t>
            </a:r>
            <a:r>
              <a:rPr lang="zh-CN" altLang="en-US" sz="3600" dirty="0"/>
              <a:t>）</a:t>
            </a:r>
            <a:r>
              <a:rPr lang="zh-CN" altLang="en-US" sz="3600" dirty="0" smtClean="0"/>
              <a:t>大海</a:t>
            </a:r>
            <a:r>
              <a:rPr lang="zh-CN" altLang="en-US" sz="3600" dirty="0"/>
              <a:t>，是一只摇篮，</a:t>
            </a:r>
            <a:r>
              <a:rPr lang="zh-CN" altLang="en-US" sz="3600" dirty="0" smtClean="0"/>
              <a:t>∕船只是一个婴儿，∕脸颊，轻轻一吻，他就酣睡了。</a:t>
            </a:r>
            <a:endParaRPr lang="en-US" altLang="zh-CN" sz="3600" dirty="0" smtClean="0"/>
          </a:p>
          <a:p>
            <a:r>
              <a:rPr lang="zh-CN" altLang="en-US" sz="3600" dirty="0" smtClean="0"/>
              <a:t>（</a:t>
            </a:r>
            <a:r>
              <a:rPr lang="en-US" altLang="zh-CN" sz="3600" dirty="0" smtClean="0"/>
              <a:t>5</a:t>
            </a:r>
            <a:r>
              <a:rPr lang="zh-CN" altLang="en-US" sz="3600" dirty="0"/>
              <a:t>）</a:t>
            </a:r>
            <a:r>
              <a:rPr lang="zh-CN" altLang="en-US" sz="3400" dirty="0" smtClean="0"/>
              <a:t>大树</a:t>
            </a:r>
            <a:r>
              <a:rPr lang="zh-CN" altLang="en-US" sz="3400" dirty="0"/>
              <a:t>，是一位着青衫的母亲，</a:t>
            </a:r>
            <a:r>
              <a:rPr lang="zh-CN" altLang="en-US" sz="3400" dirty="0" smtClean="0"/>
              <a:t>∕花儿</a:t>
            </a:r>
            <a:r>
              <a:rPr lang="zh-CN" altLang="en-US" sz="3400" dirty="0"/>
              <a:t>，是她怀中熟睡的孩子。∕春风，轻轻一吹，它就醒了。</a:t>
            </a:r>
          </a:p>
        </p:txBody>
      </p:sp>
    </p:spTree>
    <p:extLst>
      <p:ext uri="{BB962C8B-B14F-4D97-AF65-F5344CB8AC3E}">
        <p14:creationId xmlns:p14="http://schemas.microsoft.com/office/powerpoint/2010/main" val="2689747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0" y="116632"/>
            <a:ext cx="9103495" cy="655564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3000" dirty="0" smtClean="0"/>
              <a:t>（</a:t>
            </a:r>
            <a:r>
              <a:rPr lang="en-US" altLang="zh-CN" sz="3000" dirty="0" smtClean="0"/>
              <a:t>5</a:t>
            </a:r>
            <a:r>
              <a:rPr lang="zh-CN" altLang="en-US" sz="3000" dirty="0"/>
              <a:t>）黄昏，是一把鹅毛扇，</a:t>
            </a:r>
            <a:r>
              <a:rPr lang="zh-CN" altLang="en-US" sz="3000" dirty="0" smtClean="0"/>
              <a:t>∕太阳是一滴汗水，∕扇子，轻轻一扇，它就掉了。（</a:t>
            </a:r>
            <a:r>
              <a:rPr lang="en-US" altLang="zh-CN" sz="3000" dirty="0" smtClean="0"/>
              <a:t>4</a:t>
            </a:r>
            <a:r>
              <a:rPr lang="zh-CN" altLang="en-US" sz="3000" dirty="0" smtClean="0"/>
              <a:t>分）</a:t>
            </a:r>
            <a:endParaRPr lang="en-US" altLang="zh-CN" sz="3000" dirty="0" smtClean="0"/>
          </a:p>
          <a:p>
            <a:r>
              <a:rPr lang="zh-CN" altLang="en-US" sz="3000" dirty="0" smtClean="0"/>
              <a:t>（</a:t>
            </a:r>
            <a:r>
              <a:rPr lang="en-US" altLang="zh-CN" sz="3000" dirty="0" smtClean="0"/>
              <a:t>6</a:t>
            </a:r>
            <a:r>
              <a:rPr lang="zh-CN" altLang="en-US" sz="3000" dirty="0" smtClean="0"/>
              <a:t>）夜空，是一张渔网，∕星星是一条小</a:t>
            </a:r>
            <a:r>
              <a:rPr lang="zh-CN" altLang="en-US" sz="3000" dirty="0"/>
              <a:t>鱼，∕手臂</a:t>
            </a:r>
            <a:r>
              <a:rPr lang="zh-CN" altLang="en-US" sz="3000" dirty="0" smtClean="0"/>
              <a:t>，</a:t>
            </a:r>
            <a:r>
              <a:rPr lang="zh-CN" altLang="en-US" sz="3000" dirty="0"/>
              <a:t>轻轻</a:t>
            </a:r>
            <a:r>
              <a:rPr lang="zh-CN" altLang="en-US" sz="3000" dirty="0" smtClean="0"/>
              <a:t>一拉，就网住了它。（</a:t>
            </a:r>
            <a:r>
              <a:rPr lang="en-US" altLang="zh-CN" sz="3000" dirty="0" smtClean="0"/>
              <a:t>4</a:t>
            </a:r>
            <a:r>
              <a:rPr lang="zh-CN" altLang="en-US" sz="3000" dirty="0" smtClean="0"/>
              <a:t>分）</a:t>
            </a:r>
            <a:endParaRPr lang="en-US" altLang="zh-CN" sz="3000" dirty="0"/>
          </a:p>
          <a:p>
            <a:r>
              <a:rPr lang="zh-CN" altLang="en-US" sz="3000" dirty="0" smtClean="0"/>
              <a:t>（</a:t>
            </a:r>
            <a:r>
              <a:rPr lang="en-US" altLang="zh-CN" sz="3000" dirty="0" smtClean="0"/>
              <a:t>7</a:t>
            </a:r>
            <a:r>
              <a:rPr lang="zh-CN" altLang="en-US" sz="3000" dirty="0" smtClean="0"/>
              <a:t>）高山，</a:t>
            </a:r>
            <a:r>
              <a:rPr lang="zh-CN" altLang="en-US" sz="3000" dirty="0"/>
              <a:t>是</a:t>
            </a:r>
            <a:r>
              <a:rPr lang="zh-CN" altLang="en-US" sz="3000" dirty="0" smtClean="0"/>
              <a:t>一柱脊梁，∕石头是一颗脊骨，∕手指，</a:t>
            </a:r>
            <a:r>
              <a:rPr lang="zh-CN" altLang="en-US" sz="3000" dirty="0"/>
              <a:t>轻轻</a:t>
            </a:r>
            <a:r>
              <a:rPr lang="zh-CN" altLang="en-US" sz="3000" dirty="0" smtClean="0"/>
              <a:t>一拉，</a:t>
            </a:r>
            <a:r>
              <a:rPr lang="zh-CN" altLang="en-US" sz="3000" dirty="0"/>
              <a:t>它</a:t>
            </a:r>
            <a:r>
              <a:rPr lang="zh-CN" altLang="en-US" sz="3000" dirty="0" smtClean="0"/>
              <a:t>就跨（垮）了。（</a:t>
            </a:r>
            <a:r>
              <a:rPr lang="en-US" altLang="zh-CN" sz="3000" dirty="0" smtClean="0"/>
              <a:t>4</a:t>
            </a:r>
            <a:r>
              <a:rPr lang="zh-CN" altLang="en-US" sz="3000" dirty="0" smtClean="0"/>
              <a:t>分）</a:t>
            </a:r>
            <a:endParaRPr lang="en-US" altLang="zh-CN" sz="3000" dirty="0"/>
          </a:p>
          <a:p>
            <a:r>
              <a:rPr lang="zh-CN" altLang="en-US" sz="3000" dirty="0" smtClean="0"/>
              <a:t>（</a:t>
            </a:r>
            <a:r>
              <a:rPr lang="en-US" altLang="zh-CN" sz="3000" dirty="0" smtClean="0"/>
              <a:t>8</a:t>
            </a:r>
            <a:r>
              <a:rPr lang="zh-CN" altLang="en-US" sz="3000" dirty="0" smtClean="0"/>
              <a:t>）蓝天，</a:t>
            </a:r>
            <a:r>
              <a:rPr lang="zh-CN" altLang="en-US" sz="3000" dirty="0"/>
              <a:t>是</a:t>
            </a:r>
            <a:r>
              <a:rPr lang="zh-CN" altLang="en-US" sz="3000" dirty="0" smtClean="0"/>
              <a:t>一双纤纤玉手，∕白玉是一缕青丝，∕手腕，</a:t>
            </a:r>
            <a:r>
              <a:rPr lang="zh-CN" altLang="en-US" sz="3000" dirty="0"/>
              <a:t>轻轻</a:t>
            </a:r>
            <a:r>
              <a:rPr lang="zh-CN" altLang="en-US" sz="3000" dirty="0" smtClean="0"/>
              <a:t>一挥，</a:t>
            </a:r>
            <a:r>
              <a:rPr lang="zh-CN" altLang="en-US" sz="3000" dirty="0"/>
              <a:t>它</a:t>
            </a:r>
            <a:r>
              <a:rPr lang="zh-CN" altLang="en-US" sz="3000" dirty="0" smtClean="0"/>
              <a:t>就飘散了。（</a:t>
            </a:r>
            <a:r>
              <a:rPr lang="en-US" altLang="zh-CN" sz="3000" dirty="0" smtClean="0"/>
              <a:t>4</a:t>
            </a:r>
            <a:r>
              <a:rPr lang="zh-CN" altLang="en-US" sz="3000" dirty="0" smtClean="0"/>
              <a:t>分）</a:t>
            </a:r>
            <a:endParaRPr lang="en-US" altLang="zh-CN" sz="3000" dirty="0"/>
          </a:p>
          <a:p>
            <a:r>
              <a:rPr lang="zh-CN" altLang="en-US" sz="3000" dirty="0" smtClean="0"/>
              <a:t>（</a:t>
            </a:r>
            <a:r>
              <a:rPr lang="en-US" altLang="zh-CN" sz="3000" dirty="0" smtClean="0"/>
              <a:t>9</a:t>
            </a:r>
            <a:r>
              <a:rPr lang="zh-CN" altLang="en-US" sz="3000" dirty="0" smtClean="0"/>
              <a:t>）太阳，</a:t>
            </a:r>
            <a:r>
              <a:rPr lang="zh-CN" altLang="en-US" sz="3000" dirty="0"/>
              <a:t>是</a:t>
            </a:r>
            <a:r>
              <a:rPr lang="zh-CN" altLang="en-US" sz="3000" dirty="0" smtClean="0"/>
              <a:t>一团火焰，∕乌云是一块寒冰，∕风儿，</a:t>
            </a:r>
            <a:r>
              <a:rPr lang="zh-CN" altLang="en-US" sz="3000" dirty="0"/>
              <a:t>轻轻</a:t>
            </a:r>
            <a:r>
              <a:rPr lang="zh-CN" altLang="en-US" sz="3000" dirty="0" smtClean="0"/>
              <a:t>一吹，</a:t>
            </a:r>
            <a:r>
              <a:rPr lang="zh-CN" altLang="en-US" sz="3000" dirty="0"/>
              <a:t>它</a:t>
            </a:r>
            <a:r>
              <a:rPr lang="zh-CN" altLang="en-US" sz="3000" dirty="0" smtClean="0"/>
              <a:t>就化了。（</a:t>
            </a:r>
            <a:r>
              <a:rPr lang="en-US" altLang="zh-CN" sz="3000" dirty="0" smtClean="0"/>
              <a:t>3</a:t>
            </a:r>
            <a:r>
              <a:rPr lang="zh-CN" altLang="en-US" sz="3000" dirty="0" smtClean="0"/>
              <a:t>分）</a:t>
            </a:r>
            <a:endParaRPr lang="en-US" altLang="zh-CN" sz="3000" dirty="0"/>
          </a:p>
          <a:p>
            <a:r>
              <a:rPr lang="zh-CN" altLang="en-US" sz="3000" dirty="0" smtClean="0"/>
              <a:t>（</a:t>
            </a:r>
            <a:r>
              <a:rPr lang="en-US" altLang="zh-CN" sz="3000" dirty="0" smtClean="0"/>
              <a:t>10</a:t>
            </a:r>
            <a:r>
              <a:rPr lang="zh-CN" altLang="en-US" sz="3000" dirty="0" smtClean="0"/>
              <a:t>）大海，</a:t>
            </a:r>
            <a:r>
              <a:rPr lang="zh-CN" altLang="en-US" sz="3000" dirty="0"/>
              <a:t>是</a:t>
            </a:r>
            <a:r>
              <a:rPr lang="zh-CN" altLang="en-US" sz="3000" dirty="0" smtClean="0"/>
              <a:t>一片布，∕日出就像一个孩子，∕手指，</a:t>
            </a:r>
            <a:r>
              <a:rPr lang="zh-CN" altLang="en-US" sz="3000" dirty="0"/>
              <a:t>轻轻</a:t>
            </a:r>
            <a:r>
              <a:rPr lang="zh-CN" altLang="en-US" sz="3000" dirty="0" smtClean="0"/>
              <a:t>一拿，</a:t>
            </a:r>
            <a:r>
              <a:rPr lang="zh-CN" altLang="en-US" sz="3000" dirty="0"/>
              <a:t>它</a:t>
            </a:r>
            <a:r>
              <a:rPr lang="zh-CN" altLang="en-US" sz="3000" dirty="0" smtClean="0"/>
              <a:t>就出来了。（</a:t>
            </a:r>
            <a:r>
              <a:rPr lang="en-US" altLang="zh-CN" sz="3000" dirty="0" smtClean="0"/>
              <a:t>2</a:t>
            </a:r>
            <a:r>
              <a:rPr lang="zh-CN" altLang="en-US" sz="3000" dirty="0" smtClean="0"/>
              <a:t>分）</a:t>
            </a:r>
            <a:endParaRPr lang="en-US" altLang="zh-CN" sz="3000" dirty="0"/>
          </a:p>
          <a:p>
            <a:r>
              <a:rPr lang="zh-CN" altLang="en-US" sz="3000" dirty="0" smtClean="0"/>
              <a:t>（</a:t>
            </a:r>
            <a:r>
              <a:rPr lang="en-US" altLang="zh-CN" sz="3000" dirty="0" smtClean="0"/>
              <a:t>11</a:t>
            </a:r>
            <a:r>
              <a:rPr lang="zh-CN" altLang="en-US" sz="3000" dirty="0"/>
              <a:t>）</a:t>
            </a:r>
            <a:r>
              <a:rPr lang="zh-CN" altLang="en-US" sz="2800" dirty="0"/>
              <a:t>大学，是一个宝藏，</a:t>
            </a:r>
            <a:r>
              <a:rPr lang="zh-CN" altLang="en-US" sz="2800" dirty="0" smtClean="0"/>
              <a:t>∕高考是我寻找宝藏中的绊脚石，∕只要我，努力一点，就能得到我要的宝藏。（</a:t>
            </a:r>
            <a:r>
              <a:rPr lang="en-US" altLang="zh-CN" sz="2800" dirty="0" smtClean="0"/>
              <a:t>2</a:t>
            </a:r>
            <a:r>
              <a:rPr lang="zh-CN" altLang="en-US" sz="2800" dirty="0" smtClean="0"/>
              <a:t>分）</a:t>
            </a:r>
            <a:endParaRPr lang="zh-CN" altLang="en-US" sz="2800" dirty="0"/>
          </a:p>
        </p:txBody>
      </p:sp>
    </p:spTree>
    <p:extLst>
      <p:ext uri="{BB962C8B-B14F-4D97-AF65-F5344CB8AC3E}">
        <p14:creationId xmlns:p14="http://schemas.microsoft.com/office/powerpoint/2010/main" val="749165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98692" y="277480"/>
            <a:ext cx="8937804" cy="624786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zh-CN" altLang="en-US" sz="4000" dirty="0" smtClean="0">
                <a:latin typeface="幼圆"/>
                <a:ea typeface="幼圆"/>
              </a:rPr>
              <a:t>★</a:t>
            </a:r>
            <a:r>
              <a:rPr lang="zh-CN" altLang="zh-CN" sz="4000" dirty="0"/>
              <a:t>人生，是一条大河</a:t>
            </a:r>
            <a:r>
              <a:rPr lang="zh-CN" altLang="zh-CN" sz="4000" dirty="0" smtClean="0"/>
              <a:t>，青春是</a:t>
            </a:r>
            <a:r>
              <a:rPr lang="zh-CN" altLang="zh-CN" sz="4000" dirty="0"/>
              <a:t>一涓细流</a:t>
            </a:r>
            <a:r>
              <a:rPr lang="zh-CN" altLang="zh-CN" sz="4000" dirty="0" smtClean="0"/>
              <a:t>。眼睛</a:t>
            </a:r>
            <a:r>
              <a:rPr lang="zh-CN" altLang="zh-CN" sz="4000" dirty="0"/>
              <a:t>，微微一眨，它就溜了。</a:t>
            </a:r>
          </a:p>
          <a:p>
            <a:r>
              <a:rPr lang="zh-CN" altLang="en-US" sz="4000" dirty="0" smtClean="0">
                <a:latin typeface="幼圆"/>
                <a:ea typeface="幼圆"/>
              </a:rPr>
              <a:t>★</a:t>
            </a:r>
            <a:r>
              <a:rPr lang="zh-CN" altLang="zh-CN" sz="4000" dirty="0"/>
              <a:t>人生，是</a:t>
            </a:r>
            <a:r>
              <a:rPr lang="zh-CN" altLang="zh-CN" sz="4000" dirty="0" smtClean="0"/>
              <a:t>一片汪洋</a:t>
            </a:r>
            <a:r>
              <a:rPr lang="zh-CN" altLang="en-US" sz="4000" dirty="0" smtClean="0"/>
              <a:t>，</a:t>
            </a:r>
            <a:r>
              <a:rPr lang="zh-CN" altLang="zh-CN" sz="4000" dirty="0" smtClean="0"/>
              <a:t>梦想是</a:t>
            </a:r>
            <a:r>
              <a:rPr lang="zh-CN" altLang="zh-CN" sz="4000" dirty="0"/>
              <a:t>一座</a:t>
            </a:r>
            <a:r>
              <a:rPr lang="zh-CN" altLang="zh-CN" sz="4000" dirty="0" smtClean="0"/>
              <a:t>灯塔</a:t>
            </a:r>
            <a:r>
              <a:rPr lang="zh-CN" altLang="en-US" sz="4000" dirty="0" smtClean="0"/>
              <a:t>。</a:t>
            </a:r>
            <a:r>
              <a:rPr lang="zh-CN" altLang="zh-CN" sz="4000" dirty="0" smtClean="0"/>
              <a:t>心</a:t>
            </a:r>
            <a:r>
              <a:rPr lang="zh-CN" altLang="zh-CN" sz="4000" dirty="0"/>
              <a:t>，微微一动，它就亮</a:t>
            </a:r>
            <a:r>
              <a:rPr lang="zh-CN" altLang="zh-CN" sz="4000" dirty="0" smtClean="0"/>
              <a:t>了</a:t>
            </a:r>
            <a:r>
              <a:rPr lang="zh-CN" altLang="en-US" sz="4000" dirty="0" smtClean="0"/>
              <a:t>。</a:t>
            </a:r>
            <a:endParaRPr lang="zh-CN" altLang="zh-CN" sz="4000" dirty="0"/>
          </a:p>
          <a:p>
            <a:pPr lvl="0"/>
            <a:r>
              <a:rPr lang="zh-CN" altLang="en-US" sz="4000" dirty="0" smtClean="0">
                <a:latin typeface="幼圆"/>
                <a:ea typeface="幼圆"/>
              </a:rPr>
              <a:t>★</a:t>
            </a:r>
            <a:r>
              <a:rPr lang="zh-CN" altLang="zh-CN" sz="4000" dirty="0"/>
              <a:t>夜空，是一弯河流</a:t>
            </a:r>
            <a:r>
              <a:rPr lang="zh-CN" altLang="zh-CN" sz="4000" dirty="0" smtClean="0"/>
              <a:t>，星辰</a:t>
            </a:r>
            <a:r>
              <a:rPr lang="zh-CN" altLang="zh-CN" sz="4000" dirty="0"/>
              <a:t>是点点白帆</a:t>
            </a:r>
            <a:r>
              <a:rPr lang="zh-CN" altLang="zh-CN" sz="4000" dirty="0" smtClean="0"/>
              <a:t>。清风</a:t>
            </a:r>
            <a:r>
              <a:rPr lang="zh-CN" altLang="zh-CN" sz="4000" dirty="0"/>
              <a:t>，微微一吹，它便隐现。</a:t>
            </a:r>
          </a:p>
          <a:p>
            <a:r>
              <a:rPr lang="zh-CN" altLang="en-US" sz="4000" dirty="0" smtClean="0">
                <a:latin typeface="幼圆"/>
                <a:ea typeface="幼圆"/>
              </a:rPr>
              <a:t>★</a:t>
            </a:r>
            <a:r>
              <a:rPr lang="zh-CN" altLang="zh-CN" sz="4000" dirty="0"/>
              <a:t>稻田，是一首诗篇，谷穗是一个诗眼。笔杆，微微一动，它就活了。</a:t>
            </a:r>
            <a:endParaRPr lang="en-US" altLang="zh-CN" sz="4000" dirty="0" smtClean="0">
              <a:latin typeface="幼圆"/>
              <a:ea typeface="幼圆"/>
            </a:endParaRPr>
          </a:p>
          <a:p>
            <a:r>
              <a:rPr lang="zh-CN" altLang="en-US" sz="4000" dirty="0" smtClean="0">
                <a:latin typeface="幼圆"/>
                <a:ea typeface="幼圆"/>
              </a:rPr>
              <a:t>★</a:t>
            </a:r>
            <a:r>
              <a:rPr lang="zh-CN" altLang="zh-CN" sz="4000" dirty="0"/>
              <a:t>大地，是一架古筝</a:t>
            </a:r>
            <a:r>
              <a:rPr lang="zh-CN" altLang="zh-CN" sz="4000" dirty="0" smtClean="0"/>
              <a:t>，河流</a:t>
            </a:r>
            <a:r>
              <a:rPr lang="zh-CN" altLang="zh-CN" sz="4000" dirty="0"/>
              <a:t>是一根根琴弦</a:t>
            </a:r>
            <a:r>
              <a:rPr lang="zh-CN" altLang="zh-CN" sz="4000" dirty="0" smtClean="0"/>
              <a:t>，风</a:t>
            </a:r>
            <a:r>
              <a:rPr lang="zh-CN" altLang="zh-CN" sz="4000" dirty="0"/>
              <a:t>儿，轻轻一拨，它就响了</a:t>
            </a:r>
            <a:r>
              <a:rPr lang="zh-CN" altLang="zh-CN" sz="4000" dirty="0" smtClean="0"/>
              <a:t>。</a:t>
            </a:r>
            <a:endParaRPr lang="en-US" altLang="zh-CN" sz="4000" dirty="0" smtClean="0">
              <a:latin typeface="幼圆"/>
              <a:ea typeface="幼圆"/>
            </a:endParaRPr>
          </a:p>
        </p:txBody>
      </p:sp>
    </p:spTree>
    <p:extLst>
      <p:ext uri="{BB962C8B-B14F-4D97-AF65-F5344CB8AC3E}">
        <p14:creationId xmlns:p14="http://schemas.microsoft.com/office/powerpoint/2010/main" val="1645626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extBox 1"/>
          <p:cNvSpPr txBox="1"/>
          <p:nvPr/>
        </p:nvSpPr>
        <p:spPr>
          <a:xfrm>
            <a:off x="105617" y="116632"/>
            <a:ext cx="9002887" cy="65248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zh-CN" sz="3800" dirty="0">
                <a:latin typeface="方正姚体" pitchFamily="2" charset="-122"/>
                <a:ea typeface="方正姚体" pitchFamily="2" charset="-122"/>
                <a:sym typeface="Wingdings 3"/>
              </a:rPr>
              <a:t></a:t>
            </a:r>
            <a:r>
              <a:rPr lang="zh-CN" altLang="en-US" sz="3800" dirty="0">
                <a:latin typeface="方正姚体" pitchFamily="2" charset="-122"/>
                <a:ea typeface="方正姚体" pitchFamily="2" charset="-122"/>
                <a:sym typeface="Wingdings 3"/>
              </a:rPr>
              <a:t>人生，是一张信用卡，∕身体是一笔存款。∕打拼，常常一忘，它就</a:t>
            </a:r>
            <a:r>
              <a:rPr lang="zh-CN" altLang="en-US" sz="3800" dirty="0" smtClean="0">
                <a:latin typeface="方正姚体" pitchFamily="2" charset="-122"/>
                <a:ea typeface="方正姚体" pitchFamily="2" charset="-122"/>
                <a:sym typeface="Wingdings 3"/>
              </a:rPr>
              <a:t>透（支）了</a:t>
            </a:r>
            <a:r>
              <a:rPr lang="zh-CN" altLang="en-US" sz="3800" dirty="0">
                <a:latin typeface="方正姚体" pitchFamily="2" charset="-122"/>
                <a:ea typeface="方正姚体" pitchFamily="2" charset="-122"/>
                <a:sym typeface="Wingdings 3"/>
              </a:rPr>
              <a:t>。</a:t>
            </a:r>
            <a:endParaRPr lang="en-US" altLang="zh-CN" sz="3800" dirty="0">
              <a:latin typeface="方正姚体" pitchFamily="2" charset="-122"/>
              <a:ea typeface="方正姚体" pitchFamily="2" charset="-122"/>
              <a:sym typeface="Wingdings 3"/>
            </a:endParaRPr>
          </a:p>
          <a:p>
            <a:r>
              <a:rPr lang="zh-CN" altLang="en-US" sz="3800" dirty="0" smtClean="0">
                <a:latin typeface="方正姚体" pitchFamily="2" charset="-122"/>
                <a:ea typeface="方正姚体" pitchFamily="2" charset="-122"/>
                <a:sym typeface="Wingdings 3"/>
              </a:rPr>
              <a:t></a:t>
            </a:r>
            <a:r>
              <a:rPr lang="zh-CN" altLang="en-US" sz="3800" dirty="0">
                <a:latin typeface="方正姚体" pitchFamily="2" charset="-122"/>
                <a:ea typeface="方正姚体" pitchFamily="2" charset="-122"/>
                <a:sym typeface="Wingdings 3"/>
              </a:rPr>
              <a:t>神州，是一个大舞台，∕长江是一条飘带。∕春天，悄悄一步，它</a:t>
            </a:r>
            <a:r>
              <a:rPr lang="zh-CN" altLang="en-US" sz="3800" dirty="0" smtClean="0">
                <a:latin typeface="方正姚体" pitchFamily="2" charset="-122"/>
                <a:ea typeface="方正姚体" pitchFamily="2" charset="-122"/>
                <a:sym typeface="Wingdings 3"/>
              </a:rPr>
              <a:t>就（起）舞了</a:t>
            </a:r>
            <a:r>
              <a:rPr lang="zh-CN" altLang="en-US" sz="3800" dirty="0">
                <a:latin typeface="方正姚体" pitchFamily="2" charset="-122"/>
                <a:ea typeface="方正姚体" pitchFamily="2" charset="-122"/>
                <a:sym typeface="Wingdings 3"/>
              </a:rPr>
              <a:t>。</a:t>
            </a:r>
            <a:endParaRPr lang="en-US" altLang="zh-CN" sz="3800" dirty="0">
              <a:latin typeface="方正姚体" pitchFamily="2" charset="-122"/>
              <a:ea typeface="方正姚体" pitchFamily="2" charset="-122"/>
              <a:sym typeface="Wingdings 3"/>
            </a:endParaRPr>
          </a:p>
          <a:p>
            <a:r>
              <a:rPr lang="zh-CN" altLang="en-US" sz="3800" dirty="0" smtClean="0">
                <a:latin typeface="方正姚体" pitchFamily="2" charset="-122"/>
                <a:ea typeface="方正姚体" pitchFamily="2" charset="-122"/>
                <a:sym typeface="Wingdings 3"/>
              </a:rPr>
              <a:t>村庄，</a:t>
            </a:r>
            <a:r>
              <a:rPr lang="zh-CN" altLang="en-US" sz="3800" dirty="0">
                <a:latin typeface="方正姚体" pitchFamily="2" charset="-122"/>
                <a:ea typeface="方正姚体" pitchFamily="2" charset="-122"/>
                <a:sym typeface="Wingdings 3"/>
              </a:rPr>
              <a:t>是</a:t>
            </a:r>
            <a:r>
              <a:rPr lang="zh-CN" altLang="en-US" sz="3800" dirty="0" smtClean="0">
                <a:latin typeface="方正姚体" pitchFamily="2" charset="-122"/>
                <a:ea typeface="方正姚体" pitchFamily="2" charset="-122"/>
                <a:sym typeface="Wingdings 3"/>
              </a:rPr>
              <a:t>一座博物馆，∕老宅是一尊雕塑。∕心灵，微微一颤，它就（鲜）活了。</a:t>
            </a:r>
            <a:endParaRPr lang="en-US" altLang="zh-CN" sz="3800" dirty="0" smtClean="0">
              <a:latin typeface="方正姚体" pitchFamily="2" charset="-122"/>
              <a:ea typeface="方正姚体" pitchFamily="2" charset="-122"/>
              <a:sym typeface="Wingdings 3"/>
            </a:endParaRPr>
          </a:p>
          <a:p>
            <a:r>
              <a:rPr lang="zh-CN" altLang="zh-CN" sz="3800" dirty="0">
                <a:latin typeface="方正姚体" pitchFamily="2" charset="-122"/>
                <a:ea typeface="方正姚体" pitchFamily="2" charset="-122"/>
                <a:sym typeface="Wingdings 3"/>
              </a:rPr>
              <a:t></a:t>
            </a:r>
            <a:r>
              <a:rPr lang="zh-CN" altLang="en-US" sz="3800" dirty="0">
                <a:latin typeface="方正姚体" pitchFamily="2" charset="-122"/>
                <a:ea typeface="方正姚体" pitchFamily="2" charset="-122"/>
                <a:sym typeface="Wingdings 3"/>
              </a:rPr>
              <a:t>池塘，是一方青玉盘，∕荷花是一颗彩珠。∕夏雨，匆匆一过，它就（闪）亮了。</a:t>
            </a:r>
            <a:endParaRPr lang="en-US" altLang="zh-CN" sz="3800" dirty="0">
              <a:latin typeface="方正姚体" pitchFamily="2" charset="-122"/>
              <a:ea typeface="方正姚体" pitchFamily="2" charset="-122"/>
              <a:sym typeface="Wingdings 3"/>
            </a:endParaRPr>
          </a:p>
          <a:p>
            <a:r>
              <a:rPr lang="zh-CN" altLang="zh-CN" sz="3800" dirty="0" smtClean="0">
                <a:latin typeface="方正姚体" pitchFamily="2" charset="-122"/>
                <a:ea typeface="方正姚体" pitchFamily="2" charset="-122"/>
                <a:sym typeface="Wingdings 3"/>
              </a:rPr>
              <a:t></a:t>
            </a:r>
            <a:r>
              <a:rPr lang="zh-CN" altLang="en-US" sz="3800" dirty="0">
                <a:latin typeface="方正姚体" pitchFamily="2" charset="-122"/>
                <a:ea typeface="方正姚体" pitchFamily="2" charset="-122"/>
                <a:sym typeface="Wingdings 3"/>
              </a:rPr>
              <a:t>生命，是一部交响乐， ∕青春是一支进行曲。∕时间，轻轻一拂，它就（奏）响了</a:t>
            </a:r>
            <a:r>
              <a:rPr lang="zh-CN" altLang="en-US" sz="3800" dirty="0" smtClean="0">
                <a:latin typeface="方正姚体" pitchFamily="2" charset="-122"/>
                <a:ea typeface="方正姚体" pitchFamily="2" charset="-122"/>
                <a:sym typeface="Wingdings 3"/>
                <a:hlinkClick r:id="rId3" action="ppaction://hlinksldjump"/>
              </a:rPr>
              <a:t>。</a:t>
            </a:r>
            <a:endParaRPr lang="en-US" altLang="zh-CN" sz="3800" dirty="0">
              <a:latin typeface="方正姚体" pitchFamily="2" charset="-122"/>
              <a:ea typeface="方正姚体" pitchFamily="2" charset="-122"/>
              <a:sym typeface="Wingdings 3"/>
            </a:endParaRPr>
          </a:p>
        </p:txBody>
      </p:sp>
    </p:spTree>
    <p:extLst>
      <p:ext uri="{BB962C8B-B14F-4D97-AF65-F5344CB8AC3E}">
        <p14:creationId xmlns:p14="http://schemas.microsoft.com/office/powerpoint/2010/main" val="333558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500" fill="hold"/>
                                        <p:tgtEl>
                                          <p:spTgt spid="2"/>
                                        </p:tgtEl>
                                        <p:attrNameLst>
                                          <p:attrName>ppt_w</p:attrName>
                                        </p:attrNameLst>
                                      </p:cBhvr>
                                      <p:tavLst>
                                        <p:tav tm="0">
                                          <p:val>
                                            <p:fltVal val="0"/>
                                          </p:val>
                                        </p:tav>
                                        <p:tav tm="100000">
                                          <p:val>
                                            <p:strVal val="#ppt_w"/>
                                          </p:val>
                                        </p:tav>
                                      </p:tavLst>
                                    </p:anim>
                                    <p:anim calcmode="lin" valueType="num">
                                      <p:cBhvr>
                                        <p:cTn id="8" dur="1500" fill="hold"/>
                                        <p:tgtEl>
                                          <p:spTgt spid="2"/>
                                        </p:tgtEl>
                                        <p:attrNameLst>
                                          <p:attrName>ppt_h</p:attrName>
                                        </p:attrNameLst>
                                      </p:cBhvr>
                                      <p:tavLst>
                                        <p:tav tm="0">
                                          <p:val>
                                            <p:fltVal val="0"/>
                                          </p:val>
                                        </p:tav>
                                        <p:tav tm="100000">
                                          <p:val>
                                            <p:strVal val="#ppt_h"/>
                                          </p:val>
                                        </p:tav>
                                      </p:tavLst>
                                    </p:anim>
                                    <p:anim calcmode="lin" valueType="num">
                                      <p:cBhvr>
                                        <p:cTn id="9" dur="1500" fill="hold"/>
                                        <p:tgtEl>
                                          <p:spTgt spid="2"/>
                                        </p:tgtEl>
                                        <p:attrNameLst>
                                          <p:attrName>style.rotation</p:attrName>
                                        </p:attrNameLst>
                                      </p:cBhvr>
                                      <p:tavLst>
                                        <p:tav tm="0">
                                          <p:val>
                                            <p:fltVal val="90"/>
                                          </p:val>
                                        </p:tav>
                                        <p:tav tm="100000">
                                          <p:val>
                                            <p:fltVal val="0"/>
                                          </p:val>
                                        </p:tav>
                                      </p:tavLst>
                                    </p:anim>
                                    <p:animEffect transition="in" filter="fade">
                                      <p:cBhvr>
                                        <p:cTn id="10"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extBox 1"/>
          <p:cNvSpPr txBox="1"/>
          <p:nvPr/>
        </p:nvSpPr>
        <p:spPr>
          <a:xfrm>
            <a:off x="1331640" y="194400"/>
            <a:ext cx="6494207"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4800" dirty="0" smtClean="0">
                <a:latin typeface="方正舒体" pitchFamily="2" charset="-122"/>
                <a:ea typeface="方正舒体" pitchFamily="2" charset="-122"/>
              </a:rPr>
              <a:t>有效复习课堂“六重奏”</a:t>
            </a:r>
            <a:endParaRPr lang="zh-CN" altLang="en-US" sz="4800" dirty="0">
              <a:latin typeface="方正舒体" pitchFamily="2" charset="-122"/>
              <a:ea typeface="方正舒体" pitchFamily="2" charset="-122"/>
            </a:endParaRPr>
          </a:p>
        </p:txBody>
      </p:sp>
      <p:sp>
        <p:nvSpPr>
          <p:cNvPr id="3" name="TextBox 2"/>
          <p:cNvSpPr txBox="1"/>
          <p:nvPr/>
        </p:nvSpPr>
        <p:spPr>
          <a:xfrm>
            <a:off x="2051720" y="2093947"/>
            <a:ext cx="1872208" cy="83099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4800" dirty="0" smtClean="0"/>
              <a:t>2.</a:t>
            </a:r>
            <a:r>
              <a:rPr lang="zh-CN" altLang="en-US" sz="4800" dirty="0" smtClean="0"/>
              <a:t>示</a:t>
            </a:r>
            <a:r>
              <a:rPr lang="zh-CN" altLang="en-US" sz="4800" dirty="0" smtClean="0">
                <a:hlinkClick r:id="rId3" action="ppaction://hlinksldjump"/>
              </a:rPr>
              <a:t>范</a:t>
            </a:r>
            <a:endParaRPr lang="zh-CN" altLang="en-US" sz="4800" dirty="0"/>
          </a:p>
        </p:txBody>
      </p:sp>
      <p:sp>
        <p:nvSpPr>
          <p:cNvPr id="4" name="TextBox 3"/>
          <p:cNvSpPr txBox="1"/>
          <p:nvPr/>
        </p:nvSpPr>
        <p:spPr>
          <a:xfrm>
            <a:off x="5292080" y="4725144"/>
            <a:ext cx="1944216"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zh-CN" sz="4800" dirty="0" smtClean="0"/>
              <a:t>5.</a:t>
            </a:r>
            <a:r>
              <a:rPr lang="zh-CN" altLang="en-US" sz="4800" dirty="0" smtClean="0"/>
              <a:t>评</a:t>
            </a:r>
            <a:r>
              <a:rPr lang="zh-CN" altLang="en-US" sz="4800" dirty="0" smtClean="0">
                <a:hlinkClick r:id="rId4" action="ppaction://hlinksldjump"/>
              </a:rPr>
              <a:t>析</a:t>
            </a:r>
            <a:endParaRPr lang="zh-CN" altLang="en-US" sz="4800" dirty="0"/>
          </a:p>
        </p:txBody>
      </p:sp>
      <p:sp>
        <p:nvSpPr>
          <p:cNvPr id="5" name="TextBox 4"/>
          <p:cNvSpPr txBox="1"/>
          <p:nvPr/>
        </p:nvSpPr>
        <p:spPr>
          <a:xfrm>
            <a:off x="3059832" y="2996952"/>
            <a:ext cx="1932994"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z="4800" dirty="0" smtClean="0"/>
              <a:t>3.</a:t>
            </a:r>
            <a:r>
              <a:rPr lang="zh-CN" altLang="en-US" sz="4800" dirty="0" smtClean="0"/>
              <a:t>操</a:t>
            </a:r>
            <a:r>
              <a:rPr lang="zh-CN" altLang="en-US" sz="4800" dirty="0" smtClean="0">
                <a:hlinkClick r:id="rId5" action="ppaction://hlinksldjump"/>
              </a:rPr>
              <a:t>练</a:t>
            </a:r>
            <a:endParaRPr lang="zh-CN" altLang="en-US" sz="4800" dirty="0"/>
          </a:p>
        </p:txBody>
      </p:sp>
      <p:sp>
        <p:nvSpPr>
          <p:cNvPr id="6" name="TextBox 5"/>
          <p:cNvSpPr txBox="1"/>
          <p:nvPr/>
        </p:nvSpPr>
        <p:spPr>
          <a:xfrm>
            <a:off x="4211960" y="3861048"/>
            <a:ext cx="1944216" cy="83099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altLang="zh-CN" sz="4800" dirty="0" smtClean="0"/>
              <a:t>4.</a:t>
            </a:r>
            <a:r>
              <a:rPr lang="zh-CN" altLang="en-US" sz="4800" dirty="0" smtClean="0"/>
              <a:t>呈</a:t>
            </a:r>
            <a:r>
              <a:rPr lang="zh-CN" altLang="en-US" sz="4800" dirty="0" smtClean="0">
                <a:hlinkClick r:id="rId6" action="ppaction://hlinksldjump"/>
              </a:rPr>
              <a:t>现</a:t>
            </a:r>
            <a:endParaRPr lang="zh-CN" altLang="en-US" sz="4800" dirty="0"/>
          </a:p>
        </p:txBody>
      </p:sp>
      <p:sp>
        <p:nvSpPr>
          <p:cNvPr id="7" name="TextBox 6"/>
          <p:cNvSpPr txBox="1"/>
          <p:nvPr/>
        </p:nvSpPr>
        <p:spPr>
          <a:xfrm>
            <a:off x="6300192" y="5622339"/>
            <a:ext cx="1944216" cy="8309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altLang="zh-CN" sz="4800" dirty="0" smtClean="0"/>
              <a:t>6.</a:t>
            </a:r>
            <a:r>
              <a:rPr lang="zh-CN" altLang="en-US" sz="4800" dirty="0" smtClean="0"/>
              <a:t>升</a:t>
            </a:r>
            <a:r>
              <a:rPr lang="zh-CN" altLang="en-US" sz="4800" dirty="0" smtClean="0">
                <a:hlinkClick r:id="rId7" action="ppaction://hlinksldjump"/>
              </a:rPr>
              <a:t>格</a:t>
            </a:r>
            <a:endParaRPr lang="zh-CN" altLang="en-US" sz="4800" dirty="0"/>
          </a:p>
        </p:txBody>
      </p:sp>
      <p:sp>
        <p:nvSpPr>
          <p:cNvPr id="8" name="TextBox 7"/>
          <p:cNvSpPr txBox="1"/>
          <p:nvPr/>
        </p:nvSpPr>
        <p:spPr>
          <a:xfrm>
            <a:off x="788226" y="1196752"/>
            <a:ext cx="1980220" cy="83099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altLang="zh-CN" sz="4800" dirty="0" smtClean="0">
                <a:hlinkClick r:id="rId8" action="ppaction://hlinksldjump"/>
              </a:rPr>
              <a:t>1</a:t>
            </a:r>
            <a:r>
              <a:rPr lang="en-US" altLang="zh-CN" sz="4800" dirty="0" smtClean="0"/>
              <a:t>.</a:t>
            </a:r>
            <a:r>
              <a:rPr lang="zh-CN" altLang="en-US" sz="4800" dirty="0" smtClean="0"/>
              <a:t>点</a:t>
            </a:r>
            <a:r>
              <a:rPr lang="zh-CN" altLang="en-US" sz="4800" dirty="0" smtClean="0">
                <a:hlinkClick r:id="rId9" action="ppaction://hlinksldjump"/>
              </a:rPr>
              <a:t>拨</a:t>
            </a:r>
            <a:endParaRPr lang="zh-CN" altLang="en-US" sz="4800" dirty="0"/>
          </a:p>
        </p:txBody>
      </p:sp>
    </p:spTree>
    <p:extLst>
      <p:ext uri="{BB962C8B-B14F-4D97-AF65-F5344CB8AC3E}">
        <p14:creationId xmlns:p14="http://schemas.microsoft.com/office/powerpoint/2010/main" val="3036843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125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outHorizontal)">
                                      <p:cBhvr>
                                        <p:cTn id="27" dur="1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499992" y="5157191"/>
            <a:ext cx="3312367" cy="83099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altLang="zh-CN" sz="4800" dirty="0"/>
              <a:t>4.</a:t>
            </a:r>
            <a:r>
              <a:rPr lang="zh-CN" altLang="zh-CN" sz="4800" dirty="0"/>
              <a:t>方法介</a:t>
            </a:r>
            <a:r>
              <a:rPr lang="zh-CN" altLang="zh-CN" sz="4800" dirty="0">
                <a:hlinkClick r:id="rId3" action="ppaction://hlinksldjump"/>
              </a:rPr>
              <a:t>绍</a:t>
            </a:r>
            <a:r>
              <a:rPr lang="zh-CN" altLang="zh-CN" sz="4800" dirty="0"/>
              <a:t>。</a:t>
            </a:r>
            <a:endParaRPr lang="zh-CN" altLang="en-US" sz="4800" dirty="0"/>
          </a:p>
        </p:txBody>
      </p:sp>
      <p:sp>
        <p:nvSpPr>
          <p:cNvPr id="3" name="TextBox 2"/>
          <p:cNvSpPr txBox="1"/>
          <p:nvPr/>
        </p:nvSpPr>
        <p:spPr>
          <a:xfrm>
            <a:off x="3131840" y="3645024"/>
            <a:ext cx="3384376" cy="8309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altLang="zh-CN" sz="4800" dirty="0"/>
              <a:t>3.</a:t>
            </a:r>
            <a:r>
              <a:rPr lang="zh-CN" altLang="zh-CN" sz="4800" dirty="0"/>
              <a:t>要点归纳。</a:t>
            </a:r>
            <a:endParaRPr lang="zh-CN" altLang="en-US" sz="4800" dirty="0"/>
          </a:p>
        </p:txBody>
      </p:sp>
      <p:sp>
        <p:nvSpPr>
          <p:cNvPr id="4" name="TextBox 3"/>
          <p:cNvSpPr txBox="1"/>
          <p:nvPr/>
        </p:nvSpPr>
        <p:spPr>
          <a:xfrm>
            <a:off x="1043608" y="692695"/>
            <a:ext cx="4571282" cy="83099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altLang="zh-CN" sz="4800" dirty="0" smtClean="0"/>
              <a:t>1.</a:t>
            </a:r>
            <a:r>
              <a:rPr lang="zh-CN" altLang="zh-CN" sz="4800" dirty="0" smtClean="0"/>
              <a:t>《考纲》</a:t>
            </a:r>
            <a:r>
              <a:rPr lang="zh-CN" altLang="zh-CN" sz="4800" dirty="0"/>
              <a:t>解读。</a:t>
            </a:r>
            <a:endParaRPr lang="zh-CN" altLang="en-US" sz="4800" dirty="0"/>
          </a:p>
        </p:txBody>
      </p:sp>
      <p:sp>
        <p:nvSpPr>
          <p:cNvPr id="5" name="TextBox 4"/>
          <p:cNvSpPr txBox="1"/>
          <p:nvPr/>
        </p:nvSpPr>
        <p:spPr>
          <a:xfrm>
            <a:off x="1907704" y="2132856"/>
            <a:ext cx="3384376" cy="830997"/>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4800" dirty="0"/>
              <a:t>2.</a:t>
            </a:r>
            <a:r>
              <a:rPr lang="zh-CN" altLang="zh-CN" sz="4800" dirty="0"/>
              <a:t>题型点击</a:t>
            </a:r>
            <a:r>
              <a:rPr lang="zh-CN" altLang="zh-CN" sz="4800" dirty="0" smtClean="0"/>
              <a:t>。</a:t>
            </a:r>
            <a:endParaRPr lang="zh-CN" altLang="en-US" sz="4800" dirty="0"/>
          </a:p>
        </p:txBody>
      </p:sp>
    </p:spTree>
    <p:extLst>
      <p:ext uri="{BB962C8B-B14F-4D97-AF65-F5344CB8AC3E}">
        <p14:creationId xmlns:p14="http://schemas.microsoft.com/office/powerpoint/2010/main" val="73944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right)">
                                      <p:cBhvr>
                                        <p:cTn id="17" dur="1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3399"/>
            </a:gs>
            <a:gs pos="25000">
              <a:srgbClr val="FF6633"/>
            </a:gs>
            <a:gs pos="50000">
              <a:srgbClr val="FFFF00"/>
            </a:gs>
            <a:gs pos="75000">
              <a:srgbClr val="01A78F"/>
            </a:gs>
            <a:gs pos="100000">
              <a:srgbClr val="3366FF"/>
            </a:gs>
          </a:gsLst>
          <a:lin ang="13500000" scaled="1"/>
          <a:tileRect/>
        </a:gradFill>
        <a:effectLst/>
      </p:bgPr>
    </p:bg>
    <p:spTree>
      <p:nvGrpSpPr>
        <p:cNvPr id="1" name=""/>
        <p:cNvGrpSpPr/>
        <p:nvPr/>
      </p:nvGrpSpPr>
      <p:grpSpPr>
        <a:xfrm>
          <a:off x="0" y="0"/>
          <a:ext cx="0" cy="0"/>
          <a:chOff x="0" y="0"/>
          <a:chExt cx="0" cy="0"/>
        </a:xfrm>
      </p:grpSpPr>
      <p:sp>
        <p:nvSpPr>
          <p:cNvPr id="2" name="矩形 1"/>
          <p:cNvSpPr/>
          <p:nvPr/>
        </p:nvSpPr>
        <p:spPr>
          <a:xfrm>
            <a:off x="2483768" y="620688"/>
            <a:ext cx="3762534" cy="92333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en-US" altLang="zh-CN" sz="5400" dirty="0" smtClean="0"/>
              <a:t>1.</a:t>
            </a:r>
            <a:r>
              <a:rPr lang="zh-CN" altLang="zh-CN" sz="5400" dirty="0" smtClean="0"/>
              <a:t>注重</a:t>
            </a:r>
            <a:r>
              <a:rPr lang="zh-CN" altLang="zh-CN" sz="5400" dirty="0"/>
              <a:t>审题。</a:t>
            </a:r>
            <a:endParaRPr lang="zh-CN" altLang="en-US" sz="5400" dirty="0"/>
          </a:p>
        </p:txBody>
      </p:sp>
      <p:sp>
        <p:nvSpPr>
          <p:cNvPr id="3" name="矩形 2"/>
          <p:cNvSpPr/>
          <p:nvPr/>
        </p:nvSpPr>
        <p:spPr>
          <a:xfrm>
            <a:off x="2520004" y="2708920"/>
            <a:ext cx="3730348" cy="923330"/>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r>
              <a:rPr lang="en-US" altLang="zh-CN" sz="5400" dirty="0" smtClean="0"/>
              <a:t>2.</a:t>
            </a:r>
            <a:r>
              <a:rPr lang="zh-CN" altLang="zh-CN" sz="5400" dirty="0"/>
              <a:t>示例典型</a:t>
            </a:r>
            <a:r>
              <a:rPr lang="zh-CN" altLang="zh-CN" sz="5400" dirty="0" smtClean="0"/>
              <a:t>。</a:t>
            </a:r>
            <a:endParaRPr lang="zh-CN" altLang="en-US" sz="5400" dirty="0"/>
          </a:p>
        </p:txBody>
      </p:sp>
      <p:sp>
        <p:nvSpPr>
          <p:cNvPr id="5" name="矩形 4"/>
          <p:cNvSpPr/>
          <p:nvPr/>
        </p:nvSpPr>
        <p:spPr>
          <a:xfrm>
            <a:off x="2501886" y="4797152"/>
            <a:ext cx="3726298" cy="92333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altLang="zh-CN" sz="5400" dirty="0" smtClean="0"/>
              <a:t>3.</a:t>
            </a:r>
            <a:r>
              <a:rPr lang="zh-CN" altLang="zh-CN" sz="5400" dirty="0"/>
              <a:t>解答完</a:t>
            </a:r>
            <a:r>
              <a:rPr lang="zh-CN" altLang="zh-CN" sz="5400" dirty="0">
                <a:hlinkClick r:id="rId2" action="ppaction://hlinksldjump"/>
              </a:rPr>
              <a:t>整</a:t>
            </a:r>
            <a:r>
              <a:rPr lang="zh-CN" altLang="zh-CN" sz="5400" dirty="0"/>
              <a:t>。</a:t>
            </a:r>
            <a:endParaRPr lang="zh-CN" altLang="en-US" sz="5400" dirty="0"/>
          </a:p>
        </p:txBody>
      </p:sp>
    </p:spTree>
    <p:extLst>
      <p:ext uri="{BB962C8B-B14F-4D97-AF65-F5344CB8AC3E}">
        <p14:creationId xmlns:p14="http://schemas.microsoft.com/office/powerpoint/2010/main" val="719143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3"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upRight)">
                                      <p:cBhvr>
                                        <p:cTn id="17"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TextBox 1"/>
          <p:cNvSpPr txBox="1"/>
          <p:nvPr/>
        </p:nvSpPr>
        <p:spPr>
          <a:xfrm>
            <a:off x="1259632" y="476672"/>
            <a:ext cx="3744416" cy="92333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altLang="zh-CN" sz="5400" dirty="0" smtClean="0"/>
              <a:t>1.</a:t>
            </a:r>
            <a:r>
              <a:rPr lang="zh-CN" altLang="zh-CN" sz="5400" dirty="0" smtClean="0"/>
              <a:t>要求</a:t>
            </a:r>
            <a:r>
              <a:rPr lang="zh-CN" altLang="zh-CN" sz="5400" dirty="0"/>
              <a:t>明确。</a:t>
            </a:r>
            <a:endParaRPr lang="zh-CN" altLang="en-US" sz="5400" dirty="0"/>
          </a:p>
        </p:txBody>
      </p:sp>
      <p:sp>
        <p:nvSpPr>
          <p:cNvPr id="3" name="TextBox 2"/>
          <p:cNvSpPr txBox="1"/>
          <p:nvPr/>
        </p:nvSpPr>
        <p:spPr>
          <a:xfrm>
            <a:off x="4211960" y="5301208"/>
            <a:ext cx="3744416" cy="92333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altLang="zh-CN" sz="5400" dirty="0" smtClean="0"/>
              <a:t>4.</a:t>
            </a:r>
            <a:r>
              <a:rPr lang="zh-CN" altLang="zh-CN" sz="5400" dirty="0"/>
              <a:t>难度适</a:t>
            </a:r>
            <a:r>
              <a:rPr lang="zh-CN" altLang="zh-CN" sz="5400" dirty="0">
                <a:hlinkClick r:id="rId3" action="ppaction://hlinksldjump"/>
              </a:rPr>
              <a:t>中</a:t>
            </a:r>
            <a:r>
              <a:rPr lang="zh-CN" altLang="zh-CN" sz="5400" dirty="0"/>
              <a:t>。</a:t>
            </a:r>
            <a:endParaRPr lang="zh-CN" altLang="en-US" sz="5400" dirty="0"/>
          </a:p>
        </p:txBody>
      </p:sp>
      <p:sp>
        <p:nvSpPr>
          <p:cNvPr id="4" name="TextBox 3"/>
          <p:cNvSpPr txBox="1"/>
          <p:nvPr/>
        </p:nvSpPr>
        <p:spPr>
          <a:xfrm>
            <a:off x="3131840" y="3657798"/>
            <a:ext cx="3744416"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altLang="zh-CN" sz="5400" dirty="0" smtClean="0"/>
              <a:t>3.</a:t>
            </a:r>
            <a:r>
              <a:rPr lang="zh-CN" altLang="zh-CN" sz="5400" dirty="0"/>
              <a:t>时间足够。</a:t>
            </a:r>
            <a:endParaRPr lang="zh-CN" altLang="en-US" sz="5400" dirty="0"/>
          </a:p>
        </p:txBody>
      </p:sp>
      <p:sp>
        <p:nvSpPr>
          <p:cNvPr id="5" name="TextBox 4"/>
          <p:cNvSpPr txBox="1"/>
          <p:nvPr/>
        </p:nvSpPr>
        <p:spPr>
          <a:xfrm>
            <a:off x="2051720" y="1988840"/>
            <a:ext cx="3744416" cy="92333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zh-CN" sz="5400" dirty="0" smtClean="0"/>
              <a:t>2.</a:t>
            </a:r>
            <a:r>
              <a:rPr lang="zh-CN" altLang="zh-CN" sz="5400" dirty="0"/>
              <a:t>数量适当。</a:t>
            </a:r>
            <a:endParaRPr lang="zh-CN" altLang="en-US" sz="5400" dirty="0"/>
          </a:p>
        </p:txBody>
      </p:sp>
    </p:spTree>
    <p:extLst>
      <p:ext uri="{BB962C8B-B14F-4D97-AF65-F5344CB8AC3E}">
        <p14:creationId xmlns:p14="http://schemas.microsoft.com/office/powerpoint/2010/main" val="3586460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1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125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475656" y="188640"/>
            <a:ext cx="5904656"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altLang="zh-CN" sz="5400" dirty="0" smtClean="0"/>
              <a:t>1.</a:t>
            </a:r>
            <a:r>
              <a:rPr lang="zh-CN" altLang="en-US" sz="5400" dirty="0" smtClean="0"/>
              <a:t>培育“答题意</a:t>
            </a:r>
            <a:r>
              <a:rPr lang="zh-CN" altLang="en-US" sz="5400" dirty="0" smtClean="0">
                <a:hlinkClick r:id="rId3" action="ppaction://hlinksldjump"/>
              </a:rPr>
              <a:t>识</a:t>
            </a:r>
            <a:r>
              <a:rPr lang="zh-CN" altLang="en-US" sz="5400" dirty="0" smtClean="0"/>
              <a:t>”</a:t>
            </a:r>
            <a:endParaRPr lang="zh-CN" altLang="en-US" sz="5400" dirty="0"/>
          </a:p>
        </p:txBody>
      </p:sp>
      <p:sp>
        <p:nvSpPr>
          <p:cNvPr id="3" name="TextBox 2"/>
          <p:cNvSpPr txBox="1"/>
          <p:nvPr/>
        </p:nvSpPr>
        <p:spPr>
          <a:xfrm>
            <a:off x="1475656" y="1340768"/>
            <a:ext cx="5904656" cy="92333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altLang="zh-CN" sz="5400" dirty="0" smtClean="0"/>
              <a:t>2.</a:t>
            </a:r>
            <a:r>
              <a:rPr lang="zh-CN" altLang="en-US" sz="5400" dirty="0" smtClean="0"/>
              <a:t>重视“刚性得</a:t>
            </a:r>
            <a:r>
              <a:rPr lang="zh-CN" altLang="en-US" sz="5400" dirty="0" smtClean="0">
                <a:hlinkClick r:id="rId4" action="ppaction://hlinksldjump"/>
              </a:rPr>
              <a:t>分</a:t>
            </a:r>
            <a:r>
              <a:rPr lang="zh-CN" altLang="en-US" sz="5400" dirty="0" smtClean="0"/>
              <a:t>”</a:t>
            </a:r>
            <a:endParaRPr lang="zh-CN" altLang="en-US" sz="5400" dirty="0"/>
          </a:p>
        </p:txBody>
      </p:sp>
      <p:sp>
        <p:nvSpPr>
          <p:cNvPr id="4" name="TextBox 3"/>
          <p:cNvSpPr txBox="1"/>
          <p:nvPr/>
        </p:nvSpPr>
        <p:spPr>
          <a:xfrm>
            <a:off x="1505809" y="3573016"/>
            <a:ext cx="5904656" cy="92333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5400" dirty="0" smtClean="0"/>
              <a:t>4.</a:t>
            </a:r>
            <a:r>
              <a:rPr lang="zh-CN" altLang="en-US" sz="5400" dirty="0" smtClean="0"/>
              <a:t>落实“深度理</a:t>
            </a:r>
            <a:r>
              <a:rPr lang="zh-CN" altLang="en-US" sz="5400" dirty="0" smtClean="0">
                <a:hlinkClick r:id="rId5" action="ppaction://hlinksldjump"/>
              </a:rPr>
              <a:t>解</a:t>
            </a:r>
            <a:r>
              <a:rPr lang="zh-CN" altLang="en-US" sz="5400" dirty="0" smtClean="0"/>
              <a:t>”</a:t>
            </a:r>
            <a:endParaRPr lang="zh-CN" altLang="en-US" sz="5400" dirty="0"/>
          </a:p>
        </p:txBody>
      </p:sp>
      <p:sp>
        <p:nvSpPr>
          <p:cNvPr id="5" name="TextBox 4"/>
          <p:cNvSpPr txBox="1"/>
          <p:nvPr/>
        </p:nvSpPr>
        <p:spPr>
          <a:xfrm>
            <a:off x="1479184" y="2420888"/>
            <a:ext cx="5904656" cy="92333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zh-CN" sz="5400" dirty="0" smtClean="0"/>
              <a:t>3.</a:t>
            </a:r>
            <a:r>
              <a:rPr lang="zh-CN" altLang="en-US" sz="5400" dirty="0" smtClean="0"/>
              <a:t>把握“六大要</a:t>
            </a:r>
            <a:r>
              <a:rPr lang="zh-CN" altLang="en-US" sz="5400" dirty="0" smtClean="0">
                <a:hlinkClick r:id="rId6" action="ppaction://hlinksldjump"/>
              </a:rPr>
              <a:t>素</a:t>
            </a:r>
            <a:r>
              <a:rPr lang="zh-CN" altLang="en-US" sz="5400" dirty="0" smtClean="0"/>
              <a:t>”</a:t>
            </a:r>
            <a:endParaRPr lang="zh-CN" altLang="en-US" sz="5400" dirty="0"/>
          </a:p>
        </p:txBody>
      </p:sp>
      <p:sp>
        <p:nvSpPr>
          <p:cNvPr id="6" name="TextBox 5"/>
          <p:cNvSpPr txBox="1"/>
          <p:nvPr/>
        </p:nvSpPr>
        <p:spPr>
          <a:xfrm>
            <a:off x="1475656" y="4677585"/>
            <a:ext cx="5904656" cy="92333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altLang="zh-CN" sz="5400" dirty="0" smtClean="0"/>
              <a:t>5.</a:t>
            </a:r>
            <a:r>
              <a:rPr lang="zh-CN" altLang="en-US" sz="5400" dirty="0" smtClean="0"/>
              <a:t>提升“表达能</a:t>
            </a:r>
            <a:r>
              <a:rPr lang="zh-CN" altLang="en-US" sz="5400" dirty="0" smtClean="0">
                <a:hlinkClick r:id="rId7" action="ppaction://hlinksldjump"/>
              </a:rPr>
              <a:t>力</a:t>
            </a:r>
            <a:r>
              <a:rPr lang="zh-CN" altLang="en-US" sz="5400" dirty="0" smtClean="0"/>
              <a:t>”</a:t>
            </a:r>
            <a:endParaRPr lang="zh-CN" altLang="en-US" sz="5400" dirty="0"/>
          </a:p>
        </p:txBody>
      </p:sp>
      <p:sp>
        <p:nvSpPr>
          <p:cNvPr id="7" name="TextBox 6"/>
          <p:cNvSpPr txBox="1"/>
          <p:nvPr/>
        </p:nvSpPr>
        <p:spPr>
          <a:xfrm>
            <a:off x="1475656" y="5805264"/>
            <a:ext cx="5904656"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z="5400" dirty="0" smtClean="0">
                <a:hlinkClick r:id="rId8" action="ppaction://hlinksldjump"/>
              </a:rPr>
              <a:t>6</a:t>
            </a:r>
            <a:r>
              <a:rPr lang="en-US" altLang="zh-CN" sz="5400" dirty="0" smtClean="0"/>
              <a:t>.</a:t>
            </a:r>
            <a:r>
              <a:rPr lang="zh-CN" altLang="en-US" sz="5400" dirty="0" smtClean="0"/>
              <a:t>优化“理性思</a:t>
            </a:r>
            <a:r>
              <a:rPr lang="zh-CN" altLang="en-US" sz="5400" dirty="0" smtClean="0">
                <a:hlinkClick r:id="rId9" action="ppaction://hlinksldjump"/>
              </a:rPr>
              <a:t>维</a:t>
            </a:r>
            <a:r>
              <a:rPr lang="zh-CN" altLang="en-US" sz="5400" dirty="0" smtClean="0"/>
              <a:t>”</a:t>
            </a:r>
            <a:endParaRPr lang="zh-CN" altLang="en-US" sz="5400" dirty="0"/>
          </a:p>
        </p:txBody>
      </p:sp>
    </p:spTree>
    <p:extLst>
      <p:ext uri="{BB962C8B-B14F-4D97-AF65-F5344CB8AC3E}">
        <p14:creationId xmlns:p14="http://schemas.microsoft.com/office/powerpoint/2010/main" val="1500857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1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1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right)">
                                      <p:cBhvr>
                                        <p:cTn id="31" dur="1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176402" y="548680"/>
            <a:ext cx="2448272" cy="92333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altLang="zh-CN" sz="5400" dirty="0"/>
              <a:t>1.</a:t>
            </a:r>
            <a:r>
              <a:rPr lang="zh-CN" altLang="zh-CN" sz="5400" dirty="0"/>
              <a:t>形式。</a:t>
            </a:r>
            <a:endParaRPr lang="zh-CN" altLang="en-US" sz="5400" dirty="0"/>
          </a:p>
        </p:txBody>
      </p:sp>
      <p:sp>
        <p:nvSpPr>
          <p:cNvPr id="3" name="TextBox 2"/>
          <p:cNvSpPr txBox="1"/>
          <p:nvPr/>
        </p:nvSpPr>
        <p:spPr>
          <a:xfrm>
            <a:off x="2345225" y="2060848"/>
            <a:ext cx="2448272" cy="92333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zh-CN" sz="5400" dirty="0"/>
              <a:t>2.</a:t>
            </a:r>
            <a:r>
              <a:rPr lang="zh-CN" altLang="zh-CN" sz="5400" dirty="0"/>
              <a:t>内</a:t>
            </a:r>
            <a:r>
              <a:rPr lang="zh-CN" altLang="zh-CN" sz="5400" dirty="0">
                <a:hlinkClick r:id="rId3" action="ppaction://hlinksldjump"/>
              </a:rPr>
              <a:t>容</a:t>
            </a:r>
            <a:r>
              <a:rPr lang="zh-CN" altLang="zh-CN" sz="5400" dirty="0"/>
              <a:t>。</a:t>
            </a:r>
            <a:endParaRPr lang="zh-CN" altLang="en-US" sz="5400" dirty="0"/>
          </a:p>
        </p:txBody>
      </p:sp>
      <p:sp>
        <p:nvSpPr>
          <p:cNvPr id="4" name="TextBox 3"/>
          <p:cNvSpPr txBox="1"/>
          <p:nvPr/>
        </p:nvSpPr>
        <p:spPr>
          <a:xfrm>
            <a:off x="5292080" y="5157192"/>
            <a:ext cx="2448272"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z="5400" dirty="0"/>
              <a:t>4.</a:t>
            </a:r>
            <a:r>
              <a:rPr lang="zh-CN" altLang="zh-CN" sz="5400" dirty="0"/>
              <a:t>比</a:t>
            </a:r>
            <a:r>
              <a:rPr lang="zh-CN" altLang="zh-CN" sz="5400" dirty="0">
                <a:hlinkClick r:id="rId4" action="ppaction://hlinksldjump"/>
              </a:rPr>
              <a:t>照</a:t>
            </a:r>
            <a:r>
              <a:rPr lang="zh-CN" altLang="zh-CN" sz="5400" dirty="0"/>
              <a:t>。</a:t>
            </a:r>
            <a:endParaRPr lang="zh-CN" altLang="en-US" sz="5400" dirty="0"/>
          </a:p>
        </p:txBody>
      </p:sp>
      <p:sp>
        <p:nvSpPr>
          <p:cNvPr id="5" name="TextBox 4"/>
          <p:cNvSpPr txBox="1"/>
          <p:nvPr/>
        </p:nvSpPr>
        <p:spPr>
          <a:xfrm>
            <a:off x="3870939" y="3632250"/>
            <a:ext cx="2448272" cy="92333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altLang="zh-CN" sz="5400" dirty="0"/>
              <a:t>3.</a:t>
            </a:r>
            <a:r>
              <a:rPr lang="zh-CN" altLang="zh-CN" sz="5400" dirty="0"/>
              <a:t>简明。</a:t>
            </a:r>
            <a:endParaRPr lang="zh-CN" altLang="en-US" sz="5400" dirty="0"/>
          </a:p>
        </p:txBody>
      </p:sp>
    </p:spTree>
    <p:extLst>
      <p:ext uri="{BB962C8B-B14F-4D97-AF65-F5344CB8AC3E}">
        <p14:creationId xmlns:p14="http://schemas.microsoft.com/office/powerpoint/2010/main" val="1302269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circle(in)">
                                      <p:cBhvr>
                                        <p:cTn id="21" dur="2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heel(1)">
                                      <p:cBhvr>
                                        <p:cTn id="2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0000" b="-50000"/>
          </a:stretch>
        </a:blipFill>
        <a:effectLst/>
      </p:bgPr>
    </p:bg>
    <p:spTree>
      <p:nvGrpSpPr>
        <p:cNvPr id="1" name=""/>
        <p:cNvGrpSpPr/>
        <p:nvPr/>
      </p:nvGrpSpPr>
      <p:grpSpPr>
        <a:xfrm>
          <a:off x="0" y="0"/>
          <a:ext cx="0" cy="0"/>
          <a:chOff x="0" y="0"/>
          <a:chExt cx="0" cy="0"/>
        </a:xfrm>
      </p:grpSpPr>
      <p:sp>
        <p:nvSpPr>
          <p:cNvPr id="2" name="TextBox 1"/>
          <p:cNvSpPr txBox="1"/>
          <p:nvPr/>
        </p:nvSpPr>
        <p:spPr>
          <a:xfrm>
            <a:off x="1115616" y="548680"/>
            <a:ext cx="2376264" cy="92333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5400" dirty="0"/>
              <a:t>1.</a:t>
            </a:r>
            <a:r>
              <a:rPr lang="zh-CN" altLang="zh-CN" sz="5400" dirty="0"/>
              <a:t>方式。</a:t>
            </a:r>
            <a:endParaRPr lang="zh-CN" altLang="en-US" sz="5400" dirty="0"/>
          </a:p>
        </p:txBody>
      </p:sp>
      <p:sp>
        <p:nvSpPr>
          <p:cNvPr id="3" name="TextBox 2"/>
          <p:cNvSpPr txBox="1"/>
          <p:nvPr/>
        </p:nvSpPr>
        <p:spPr>
          <a:xfrm>
            <a:off x="5508104" y="5241974"/>
            <a:ext cx="2376264"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z="5400" dirty="0"/>
              <a:t>4.</a:t>
            </a:r>
            <a:r>
              <a:rPr lang="zh-CN" altLang="zh-CN" sz="5400" dirty="0"/>
              <a:t>提</a:t>
            </a:r>
            <a:r>
              <a:rPr lang="zh-CN" altLang="zh-CN" sz="5400" dirty="0">
                <a:hlinkClick r:id="rId3" action="ppaction://hlinksldjump"/>
              </a:rPr>
              <a:t>醒</a:t>
            </a:r>
            <a:r>
              <a:rPr lang="zh-CN" altLang="zh-CN" sz="5400" dirty="0"/>
              <a:t>。</a:t>
            </a:r>
            <a:endParaRPr lang="zh-CN" altLang="en-US" sz="5400" dirty="0"/>
          </a:p>
        </p:txBody>
      </p:sp>
      <p:sp>
        <p:nvSpPr>
          <p:cNvPr id="4" name="TextBox 3"/>
          <p:cNvSpPr txBox="1"/>
          <p:nvPr/>
        </p:nvSpPr>
        <p:spPr>
          <a:xfrm>
            <a:off x="3779912" y="3642989"/>
            <a:ext cx="2376264" cy="92333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altLang="zh-CN" sz="5400" dirty="0"/>
              <a:t>3.</a:t>
            </a:r>
            <a:r>
              <a:rPr lang="zh-CN" altLang="zh-CN" sz="5400" dirty="0"/>
              <a:t>量化。</a:t>
            </a:r>
            <a:endParaRPr lang="zh-CN" altLang="en-US" sz="5400" dirty="0"/>
          </a:p>
        </p:txBody>
      </p:sp>
      <p:sp>
        <p:nvSpPr>
          <p:cNvPr id="5" name="TextBox 4"/>
          <p:cNvSpPr txBox="1"/>
          <p:nvPr/>
        </p:nvSpPr>
        <p:spPr>
          <a:xfrm>
            <a:off x="2331637" y="2060848"/>
            <a:ext cx="2376264" cy="92333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altLang="zh-CN" sz="5400" dirty="0"/>
              <a:t>2.</a:t>
            </a:r>
            <a:r>
              <a:rPr lang="zh-CN" altLang="zh-CN" sz="5400" dirty="0"/>
              <a:t>针对。</a:t>
            </a:r>
            <a:endParaRPr lang="zh-CN" altLang="en-US" sz="5400" dirty="0"/>
          </a:p>
        </p:txBody>
      </p:sp>
    </p:spTree>
    <p:extLst>
      <p:ext uri="{BB962C8B-B14F-4D97-AF65-F5344CB8AC3E}">
        <p14:creationId xmlns:p14="http://schemas.microsoft.com/office/powerpoint/2010/main" val="296331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circle(in)">
                                      <p:cBhvr>
                                        <p:cTn id="2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5226285" y="5063221"/>
            <a:ext cx="2376264" cy="92333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altLang="zh-CN" sz="5400" dirty="0"/>
              <a:t>3.</a:t>
            </a:r>
            <a:r>
              <a:rPr lang="zh-CN" altLang="zh-CN" sz="5400" dirty="0"/>
              <a:t>置</a:t>
            </a:r>
            <a:r>
              <a:rPr lang="zh-CN" altLang="zh-CN" sz="5400" dirty="0">
                <a:hlinkClick r:id="rId3" action="ppaction://hlinksldjump"/>
              </a:rPr>
              <a:t>换</a:t>
            </a:r>
            <a:r>
              <a:rPr lang="zh-CN" altLang="zh-CN" sz="5400" dirty="0"/>
              <a:t>。</a:t>
            </a:r>
            <a:endParaRPr lang="zh-CN" altLang="en-US" sz="5400" dirty="0"/>
          </a:p>
        </p:txBody>
      </p:sp>
      <p:sp>
        <p:nvSpPr>
          <p:cNvPr id="3" name="TextBox 2"/>
          <p:cNvSpPr txBox="1"/>
          <p:nvPr/>
        </p:nvSpPr>
        <p:spPr>
          <a:xfrm>
            <a:off x="1331640" y="692696"/>
            <a:ext cx="2376264"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z="5400" dirty="0"/>
              <a:t>1.</a:t>
            </a:r>
            <a:r>
              <a:rPr lang="zh-CN" altLang="zh-CN" sz="5400" dirty="0"/>
              <a:t>增补。</a:t>
            </a:r>
            <a:endParaRPr lang="zh-CN" altLang="en-US" sz="5400" dirty="0"/>
          </a:p>
        </p:txBody>
      </p:sp>
      <p:sp>
        <p:nvSpPr>
          <p:cNvPr id="4" name="TextBox 3"/>
          <p:cNvSpPr txBox="1"/>
          <p:nvPr/>
        </p:nvSpPr>
        <p:spPr>
          <a:xfrm>
            <a:off x="3059832" y="2924944"/>
            <a:ext cx="2376264" cy="92333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5400" dirty="0"/>
              <a:t>2.</a:t>
            </a:r>
            <a:r>
              <a:rPr lang="zh-CN" altLang="zh-CN" sz="5400" dirty="0"/>
              <a:t>修改。</a:t>
            </a:r>
            <a:endParaRPr lang="zh-CN" altLang="en-US" sz="5400" dirty="0"/>
          </a:p>
        </p:txBody>
      </p:sp>
    </p:spTree>
    <p:extLst>
      <p:ext uri="{BB962C8B-B14F-4D97-AF65-F5344CB8AC3E}">
        <p14:creationId xmlns:p14="http://schemas.microsoft.com/office/powerpoint/2010/main" val="4211544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1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500" fill="hold"/>
                                        <p:tgtEl>
                                          <p:spTgt spid="4"/>
                                        </p:tgtEl>
                                        <p:attrNameLst>
                                          <p:attrName>ppt_w</p:attrName>
                                        </p:attrNameLst>
                                      </p:cBhvr>
                                      <p:tavLst>
                                        <p:tav tm="0">
                                          <p:val>
                                            <p:fltVal val="0"/>
                                          </p:val>
                                        </p:tav>
                                        <p:tav tm="100000">
                                          <p:val>
                                            <p:strVal val="#ppt_w"/>
                                          </p:val>
                                        </p:tav>
                                      </p:tavLst>
                                    </p:anim>
                                    <p:anim calcmode="lin" valueType="num">
                                      <p:cBhvr>
                                        <p:cTn id="13" dur="1500" fill="hold"/>
                                        <p:tgtEl>
                                          <p:spTgt spid="4"/>
                                        </p:tgtEl>
                                        <p:attrNameLst>
                                          <p:attrName>ppt_h</p:attrName>
                                        </p:attrNameLst>
                                      </p:cBhvr>
                                      <p:tavLst>
                                        <p:tav tm="0">
                                          <p:val>
                                            <p:fltVal val="0"/>
                                          </p:val>
                                        </p:tav>
                                        <p:tav tm="100000">
                                          <p:val>
                                            <p:strVal val="#ppt_h"/>
                                          </p:val>
                                        </p:tav>
                                      </p:tavLst>
                                    </p:anim>
                                    <p:animEffect transition="in" filter="fade">
                                      <p:cBhvr>
                                        <p:cTn id="14" dur="1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899592" y="332656"/>
            <a:ext cx="3168352" cy="83099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4800" dirty="0" smtClean="0"/>
              <a:t>1.</a:t>
            </a:r>
            <a:r>
              <a:rPr lang="zh-CN" altLang="en-US" sz="4800" dirty="0" smtClean="0"/>
              <a:t>定点指</a:t>
            </a:r>
            <a:r>
              <a:rPr lang="zh-CN" altLang="en-US" sz="4800" dirty="0" smtClean="0">
                <a:hlinkClick r:id="rId3" action="ppaction://hlinksldjump"/>
              </a:rPr>
              <a:t>导</a:t>
            </a:r>
            <a:endParaRPr lang="zh-CN" altLang="en-US" sz="4800" dirty="0"/>
          </a:p>
        </p:txBody>
      </p:sp>
      <p:sp>
        <p:nvSpPr>
          <p:cNvPr id="3" name="TextBox 2"/>
          <p:cNvSpPr txBox="1"/>
          <p:nvPr/>
        </p:nvSpPr>
        <p:spPr>
          <a:xfrm>
            <a:off x="1851186" y="1689981"/>
            <a:ext cx="3152862"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z="4800" dirty="0" smtClean="0"/>
              <a:t>2.</a:t>
            </a:r>
            <a:r>
              <a:rPr lang="zh-CN" altLang="en-US" sz="4800" dirty="0" smtClean="0"/>
              <a:t>定位操</a:t>
            </a:r>
            <a:r>
              <a:rPr lang="zh-CN" altLang="en-US" sz="4800" dirty="0" smtClean="0">
                <a:hlinkClick r:id="rId4" action="ppaction://hlinksldjump"/>
              </a:rPr>
              <a:t>练</a:t>
            </a:r>
            <a:endParaRPr lang="zh-CN" altLang="en-US" sz="4800" dirty="0"/>
          </a:p>
        </p:txBody>
      </p:sp>
      <p:sp>
        <p:nvSpPr>
          <p:cNvPr id="4" name="TextBox 3"/>
          <p:cNvSpPr txBox="1"/>
          <p:nvPr/>
        </p:nvSpPr>
        <p:spPr>
          <a:xfrm>
            <a:off x="2771800" y="3030051"/>
            <a:ext cx="3168352" cy="83099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altLang="zh-CN" sz="4800" dirty="0" smtClean="0"/>
              <a:t>3.</a:t>
            </a:r>
            <a:r>
              <a:rPr lang="zh-CN" altLang="en-US" sz="4800" dirty="0" smtClean="0"/>
              <a:t>定格呈</a:t>
            </a:r>
            <a:r>
              <a:rPr lang="zh-CN" altLang="en-US" sz="4800" dirty="0" smtClean="0">
                <a:hlinkClick r:id="rId5" action="ppaction://hlinksldjump"/>
              </a:rPr>
              <a:t>现</a:t>
            </a:r>
            <a:endParaRPr lang="zh-CN" altLang="en-US" sz="4800" dirty="0"/>
          </a:p>
        </p:txBody>
      </p:sp>
      <p:sp>
        <p:nvSpPr>
          <p:cNvPr id="5" name="TextBox 4"/>
          <p:cNvSpPr txBox="1"/>
          <p:nvPr/>
        </p:nvSpPr>
        <p:spPr>
          <a:xfrm>
            <a:off x="3851920" y="4326195"/>
            <a:ext cx="3152862" cy="830997"/>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4800" dirty="0"/>
              <a:t>4</a:t>
            </a:r>
            <a:r>
              <a:rPr lang="en-US" altLang="zh-CN" sz="4800" dirty="0" smtClean="0"/>
              <a:t>.</a:t>
            </a:r>
            <a:r>
              <a:rPr lang="zh-CN" altLang="en-US" sz="4800" dirty="0" smtClean="0"/>
              <a:t>定性评</a:t>
            </a:r>
            <a:r>
              <a:rPr lang="zh-CN" altLang="en-US" sz="4800" dirty="0" smtClean="0">
                <a:hlinkClick r:id="rId6" action="ppaction://hlinksldjump"/>
              </a:rPr>
              <a:t>析</a:t>
            </a:r>
            <a:endParaRPr lang="zh-CN" altLang="en-US" sz="4800" dirty="0"/>
          </a:p>
        </p:txBody>
      </p:sp>
      <p:sp>
        <p:nvSpPr>
          <p:cNvPr id="7" name="TextBox 6"/>
          <p:cNvSpPr txBox="1"/>
          <p:nvPr/>
        </p:nvSpPr>
        <p:spPr>
          <a:xfrm>
            <a:off x="5004048" y="5622339"/>
            <a:ext cx="3142627" cy="830997"/>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4800" dirty="0" smtClean="0">
                <a:hlinkClick r:id="rId7" action="ppaction://hlinksldjump"/>
              </a:rPr>
              <a:t>5</a:t>
            </a:r>
            <a:r>
              <a:rPr lang="en-US" altLang="zh-CN" sz="4800" dirty="0" smtClean="0"/>
              <a:t>.</a:t>
            </a:r>
            <a:r>
              <a:rPr lang="zh-CN" altLang="en-US" sz="4800" dirty="0" smtClean="0"/>
              <a:t>定向提升</a:t>
            </a:r>
            <a:endParaRPr lang="zh-CN" altLang="en-US" sz="4800" dirty="0"/>
          </a:p>
        </p:txBody>
      </p:sp>
    </p:spTree>
    <p:extLst>
      <p:ext uri="{BB962C8B-B14F-4D97-AF65-F5344CB8AC3E}">
        <p14:creationId xmlns:p14="http://schemas.microsoft.com/office/powerpoint/2010/main" val="4293195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1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1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outVertical)">
                                      <p:cBhvr>
                                        <p:cTn id="22" dur="1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ircle(in)">
                                      <p:cBhvr>
                                        <p:cTn id="2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11560" y="260648"/>
            <a:ext cx="2952328" cy="76944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altLang="zh-CN" sz="4400" dirty="0" smtClean="0"/>
              <a:t>1.</a:t>
            </a:r>
            <a:r>
              <a:rPr lang="zh-CN" altLang="en-US" sz="4400" dirty="0" smtClean="0"/>
              <a:t>考点解读</a:t>
            </a:r>
            <a:endParaRPr lang="zh-CN" altLang="en-US" sz="4400" dirty="0"/>
          </a:p>
        </p:txBody>
      </p:sp>
      <p:sp>
        <p:nvSpPr>
          <p:cNvPr id="3" name="TextBox 2"/>
          <p:cNvSpPr txBox="1"/>
          <p:nvPr/>
        </p:nvSpPr>
        <p:spPr>
          <a:xfrm>
            <a:off x="1547664" y="1412776"/>
            <a:ext cx="2952328" cy="769441"/>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altLang="zh-CN" sz="4400" dirty="0" smtClean="0"/>
              <a:t>2.</a:t>
            </a:r>
            <a:r>
              <a:rPr lang="zh-CN" altLang="en-US" sz="4400" dirty="0" smtClean="0"/>
              <a:t>考题点击</a:t>
            </a:r>
            <a:endParaRPr lang="zh-CN" altLang="en-US" sz="4400" dirty="0"/>
          </a:p>
        </p:txBody>
      </p:sp>
      <p:sp>
        <p:nvSpPr>
          <p:cNvPr id="4" name="TextBox 3"/>
          <p:cNvSpPr txBox="1"/>
          <p:nvPr/>
        </p:nvSpPr>
        <p:spPr>
          <a:xfrm>
            <a:off x="2555776" y="2492896"/>
            <a:ext cx="2952328" cy="76944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z="4400" dirty="0" smtClean="0"/>
              <a:t>3.</a:t>
            </a:r>
            <a:r>
              <a:rPr lang="zh-CN" altLang="en-US" sz="4400" dirty="0" smtClean="0"/>
              <a:t>特征归</a:t>
            </a:r>
            <a:r>
              <a:rPr lang="zh-CN" altLang="en-US" sz="4400" dirty="0" smtClean="0">
                <a:hlinkClick r:id="rId3" action="ppaction://hlinksldjump"/>
              </a:rPr>
              <a:t>纳</a:t>
            </a:r>
            <a:endParaRPr lang="zh-CN" altLang="en-US" sz="4400" dirty="0"/>
          </a:p>
        </p:txBody>
      </p:sp>
      <p:sp>
        <p:nvSpPr>
          <p:cNvPr id="5" name="TextBox 4"/>
          <p:cNvSpPr txBox="1"/>
          <p:nvPr/>
        </p:nvSpPr>
        <p:spPr>
          <a:xfrm>
            <a:off x="3491880" y="3573016"/>
            <a:ext cx="2952328" cy="76944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4400" dirty="0" smtClean="0"/>
              <a:t>4.</a:t>
            </a:r>
            <a:r>
              <a:rPr lang="zh-CN" altLang="en-US" sz="4400" dirty="0" smtClean="0"/>
              <a:t>命题轨</a:t>
            </a:r>
            <a:r>
              <a:rPr lang="zh-CN" altLang="en-US" sz="4400" dirty="0" smtClean="0">
                <a:hlinkClick r:id="rId4" action="ppaction://hlinksldjump"/>
              </a:rPr>
              <a:t>迹</a:t>
            </a:r>
            <a:endParaRPr lang="zh-CN" altLang="en-US" sz="4400" dirty="0"/>
          </a:p>
        </p:txBody>
      </p:sp>
      <p:sp>
        <p:nvSpPr>
          <p:cNvPr id="6" name="TextBox 5"/>
          <p:cNvSpPr txBox="1"/>
          <p:nvPr/>
        </p:nvSpPr>
        <p:spPr>
          <a:xfrm>
            <a:off x="4499992" y="4653136"/>
            <a:ext cx="2952328" cy="76944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zh-CN" sz="4400" dirty="0" smtClean="0"/>
              <a:t>5.</a:t>
            </a:r>
            <a:r>
              <a:rPr lang="zh-CN" altLang="en-US" sz="4400" dirty="0" smtClean="0"/>
              <a:t>解题技</a:t>
            </a:r>
            <a:r>
              <a:rPr lang="zh-CN" altLang="en-US" sz="4400" dirty="0" smtClean="0">
                <a:hlinkClick r:id="rId5" action="ppaction://hlinksldjump"/>
              </a:rPr>
              <a:t>法</a:t>
            </a:r>
            <a:endParaRPr lang="zh-CN" altLang="en-US" sz="4400" dirty="0"/>
          </a:p>
        </p:txBody>
      </p:sp>
      <p:sp>
        <p:nvSpPr>
          <p:cNvPr id="7" name="TextBox 6"/>
          <p:cNvSpPr txBox="1"/>
          <p:nvPr/>
        </p:nvSpPr>
        <p:spPr>
          <a:xfrm>
            <a:off x="5508104" y="5755903"/>
            <a:ext cx="2952328" cy="76944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altLang="zh-CN" sz="4400" dirty="0" smtClean="0">
                <a:hlinkClick r:id="rId6" action="ppaction://hlinksldjump"/>
              </a:rPr>
              <a:t>6</a:t>
            </a:r>
            <a:r>
              <a:rPr lang="en-US" altLang="zh-CN" sz="4400" dirty="0" smtClean="0"/>
              <a:t>.</a:t>
            </a:r>
            <a:r>
              <a:rPr lang="zh-CN" altLang="en-US" sz="4400" dirty="0" smtClean="0"/>
              <a:t>要点提</a:t>
            </a:r>
            <a:r>
              <a:rPr lang="zh-CN" altLang="en-US" sz="4400" dirty="0" smtClean="0">
                <a:hlinkClick r:id="rId7" action="ppaction://hlinksldjump"/>
              </a:rPr>
              <a:t>挈</a:t>
            </a:r>
            <a:endParaRPr lang="zh-CN" altLang="en-US" sz="4400" dirty="0"/>
          </a:p>
        </p:txBody>
      </p:sp>
    </p:spTree>
    <p:extLst>
      <p:ext uri="{BB962C8B-B14F-4D97-AF65-F5344CB8AC3E}">
        <p14:creationId xmlns:p14="http://schemas.microsoft.com/office/powerpoint/2010/main" val="2901065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1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1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1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1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outVertical)">
                                      <p:cBhvr>
                                        <p:cTn id="32"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86958" y="188640"/>
            <a:ext cx="5184576" cy="830997"/>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r>
              <a:rPr lang="zh-CN" altLang="en-US" sz="4800" dirty="0" smtClean="0">
                <a:latin typeface="华文彩云" pitchFamily="2" charset="-122"/>
                <a:ea typeface="华文彩云" pitchFamily="2" charset="-122"/>
              </a:rPr>
              <a:t>“课堂操练”举要</a:t>
            </a:r>
            <a:endParaRPr lang="zh-CN" altLang="en-US" sz="4800" dirty="0">
              <a:latin typeface="华文彩云" pitchFamily="2" charset="-122"/>
              <a:ea typeface="华文彩云" pitchFamily="2" charset="-122"/>
            </a:endParaRPr>
          </a:p>
        </p:txBody>
      </p:sp>
      <p:sp>
        <p:nvSpPr>
          <p:cNvPr id="3" name="TextBox 2"/>
          <p:cNvSpPr txBox="1"/>
          <p:nvPr/>
        </p:nvSpPr>
        <p:spPr>
          <a:xfrm>
            <a:off x="1451571" y="2204864"/>
            <a:ext cx="2952328" cy="769441"/>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altLang="zh-CN" sz="4400" dirty="0" smtClean="0"/>
              <a:t>2.</a:t>
            </a:r>
            <a:r>
              <a:rPr lang="zh-CN" altLang="en-US" sz="4400" dirty="0" smtClean="0"/>
              <a:t>阅读操练</a:t>
            </a:r>
            <a:endParaRPr lang="zh-CN" altLang="en-US" sz="4400" dirty="0"/>
          </a:p>
        </p:txBody>
      </p:sp>
      <p:sp>
        <p:nvSpPr>
          <p:cNvPr id="4" name="TextBox 3"/>
          <p:cNvSpPr txBox="1"/>
          <p:nvPr/>
        </p:nvSpPr>
        <p:spPr>
          <a:xfrm>
            <a:off x="3131840" y="4027711"/>
            <a:ext cx="2952328" cy="769441"/>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altLang="zh-CN" sz="4400" dirty="0" smtClean="0"/>
              <a:t>4.</a:t>
            </a:r>
            <a:r>
              <a:rPr lang="zh-CN" altLang="en-US" sz="4400" dirty="0" smtClean="0"/>
              <a:t>翻译操练</a:t>
            </a:r>
            <a:endParaRPr lang="zh-CN" altLang="en-US" sz="4400" dirty="0"/>
          </a:p>
        </p:txBody>
      </p:sp>
      <p:sp>
        <p:nvSpPr>
          <p:cNvPr id="5" name="TextBox 4"/>
          <p:cNvSpPr txBox="1"/>
          <p:nvPr/>
        </p:nvSpPr>
        <p:spPr>
          <a:xfrm>
            <a:off x="827584" y="1268760"/>
            <a:ext cx="2952328" cy="76944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altLang="zh-CN" sz="4400" dirty="0" smtClean="0"/>
              <a:t>1.</a:t>
            </a:r>
            <a:r>
              <a:rPr lang="zh-CN" altLang="en-US" sz="4400" dirty="0" smtClean="0"/>
              <a:t>语用操</a:t>
            </a:r>
            <a:r>
              <a:rPr lang="zh-CN" altLang="en-US" sz="4400" dirty="0" smtClean="0">
                <a:hlinkClick r:id="rId3" action="ppaction://hlinkfile"/>
              </a:rPr>
              <a:t>练</a:t>
            </a:r>
            <a:endParaRPr lang="zh-CN" altLang="en-US" sz="4400" dirty="0"/>
          </a:p>
        </p:txBody>
      </p:sp>
      <p:sp>
        <p:nvSpPr>
          <p:cNvPr id="6" name="TextBox 5"/>
          <p:cNvSpPr txBox="1"/>
          <p:nvPr/>
        </p:nvSpPr>
        <p:spPr>
          <a:xfrm>
            <a:off x="4139952" y="4963815"/>
            <a:ext cx="2952328" cy="76944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4400" dirty="0" smtClean="0"/>
              <a:t>5.</a:t>
            </a:r>
            <a:r>
              <a:rPr lang="zh-CN" altLang="en-US" sz="4400" dirty="0"/>
              <a:t>鉴赏</a:t>
            </a:r>
            <a:r>
              <a:rPr lang="zh-CN" altLang="en-US" sz="4400" dirty="0" smtClean="0"/>
              <a:t>操练</a:t>
            </a:r>
            <a:endParaRPr lang="zh-CN" altLang="en-US" sz="4400" dirty="0"/>
          </a:p>
        </p:txBody>
      </p:sp>
      <p:sp>
        <p:nvSpPr>
          <p:cNvPr id="7" name="TextBox 6"/>
          <p:cNvSpPr txBox="1"/>
          <p:nvPr/>
        </p:nvSpPr>
        <p:spPr>
          <a:xfrm>
            <a:off x="5148064" y="5827911"/>
            <a:ext cx="2952328" cy="76944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altLang="zh-CN" sz="4400" dirty="0" smtClean="0"/>
              <a:t>6.</a:t>
            </a:r>
            <a:r>
              <a:rPr lang="zh-CN" altLang="en-US" sz="4400" dirty="0" smtClean="0"/>
              <a:t>写作操</a:t>
            </a:r>
            <a:r>
              <a:rPr lang="zh-CN" altLang="en-US" sz="4400" dirty="0" smtClean="0">
                <a:hlinkClick r:id="rId4" action="ppaction://hlinksldjump"/>
              </a:rPr>
              <a:t>练</a:t>
            </a:r>
            <a:endParaRPr lang="zh-CN" altLang="en-US" sz="4400" dirty="0"/>
          </a:p>
        </p:txBody>
      </p:sp>
      <p:sp>
        <p:nvSpPr>
          <p:cNvPr id="8" name="TextBox 7"/>
          <p:cNvSpPr txBox="1"/>
          <p:nvPr/>
        </p:nvSpPr>
        <p:spPr>
          <a:xfrm>
            <a:off x="2195736" y="3091607"/>
            <a:ext cx="2952328" cy="76944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zh-CN" sz="4400" dirty="0" smtClean="0"/>
              <a:t>3.</a:t>
            </a:r>
            <a:r>
              <a:rPr lang="zh-CN" altLang="en-US" sz="4400" dirty="0" smtClean="0"/>
              <a:t>默写操练</a:t>
            </a:r>
            <a:endParaRPr lang="zh-CN" altLang="en-US" sz="4400" dirty="0"/>
          </a:p>
        </p:txBody>
      </p:sp>
    </p:spTree>
    <p:extLst>
      <p:ext uri="{BB962C8B-B14F-4D97-AF65-F5344CB8AC3E}">
        <p14:creationId xmlns:p14="http://schemas.microsoft.com/office/powerpoint/2010/main" val="3126671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right)">
                                      <p:cBhvr>
                                        <p:cTn id="17" dur="1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1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1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arn(inVertical)">
                                      <p:cBhvr>
                                        <p:cTn id="32" dur="1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37"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arn(outVertical)">
                                      <p:cBhvr>
                                        <p:cTn id="37"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TextBox 1"/>
          <p:cNvSpPr txBox="1"/>
          <p:nvPr/>
        </p:nvSpPr>
        <p:spPr>
          <a:xfrm>
            <a:off x="35496" y="277480"/>
            <a:ext cx="8999984" cy="6247864"/>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zh-CN" sz="4000" dirty="0" smtClean="0"/>
              <a:t>         </a:t>
            </a:r>
            <a:r>
              <a:rPr lang="zh-CN" altLang="zh-CN" sz="4000" dirty="0" smtClean="0"/>
              <a:t>什么是“有形呈现”</a:t>
            </a:r>
            <a:r>
              <a:rPr lang="zh-CN" altLang="zh-CN" sz="4000" dirty="0"/>
              <a:t>？顾名思义，“有形”是要</a:t>
            </a:r>
            <a:r>
              <a:rPr lang="zh-CN" altLang="zh-CN" sz="4000" dirty="0" smtClean="0"/>
              <a:t>把</a:t>
            </a:r>
            <a:r>
              <a:rPr lang="zh-CN" altLang="en-US" sz="4000" dirty="0" smtClean="0"/>
              <a:t>问题或</a:t>
            </a:r>
            <a:r>
              <a:rPr lang="zh-CN" altLang="zh-CN" sz="4000" dirty="0" smtClean="0"/>
              <a:t>答案</a:t>
            </a:r>
            <a:r>
              <a:rPr lang="zh-CN" altLang="zh-CN" sz="4000" dirty="0"/>
              <a:t>具体而规则地写在黑板上，投在屏幕上，能让学生清清楚楚看见，明明白白了解，便于笔记和脑储。“呈现”就是</a:t>
            </a:r>
            <a:r>
              <a:rPr lang="zh-CN" altLang="zh-CN" sz="4000" dirty="0" smtClean="0"/>
              <a:t>把</a:t>
            </a:r>
            <a:r>
              <a:rPr lang="zh-CN" altLang="en-US" sz="4000" dirty="0" smtClean="0"/>
              <a:t>问题或</a:t>
            </a:r>
            <a:r>
              <a:rPr lang="zh-CN" altLang="zh-CN" sz="4000" dirty="0" smtClean="0"/>
              <a:t>答案</a:t>
            </a:r>
            <a:r>
              <a:rPr lang="zh-CN" altLang="zh-CN" sz="4000" dirty="0"/>
              <a:t>完整而清晰地显示出来，即用有形的文字符号（书面语言）为载体，借助黑板或屏幕等展示平台，</a:t>
            </a:r>
            <a:r>
              <a:rPr lang="zh-CN" altLang="zh-CN" sz="4000" dirty="0" smtClean="0"/>
              <a:t>将</a:t>
            </a:r>
            <a:r>
              <a:rPr lang="zh-CN" altLang="en-US" sz="4000" dirty="0" smtClean="0"/>
              <a:t>问题或</a:t>
            </a:r>
            <a:r>
              <a:rPr lang="zh-CN" altLang="zh-CN" sz="4000" dirty="0" smtClean="0"/>
              <a:t>答案</a:t>
            </a:r>
            <a:r>
              <a:rPr lang="zh-CN" altLang="zh-CN" sz="4000" dirty="0"/>
              <a:t>内容（或要点）展现在全体学生的视野之中，以刺激和吸引学生的眼球，激活学生</a:t>
            </a:r>
            <a:r>
              <a:rPr lang="zh-CN" altLang="zh-CN" sz="4000" dirty="0" smtClean="0"/>
              <a:t>的</a:t>
            </a:r>
            <a:endParaRPr lang="zh-CN" altLang="en-US" sz="4000" dirty="0"/>
          </a:p>
        </p:txBody>
      </p:sp>
    </p:spTree>
    <p:extLst>
      <p:ext uri="{BB962C8B-B14F-4D97-AF65-F5344CB8AC3E}">
        <p14:creationId xmlns:p14="http://schemas.microsoft.com/office/powerpoint/2010/main" val="1167634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01577" y="332656"/>
            <a:ext cx="8568952" cy="6247864"/>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zh-CN" sz="4000" dirty="0"/>
              <a:t>心理功能，而不是单纯地用（老师或</a:t>
            </a:r>
            <a:r>
              <a:rPr lang="zh-CN" altLang="en-US" sz="4000" dirty="0" smtClean="0"/>
              <a:t>学</a:t>
            </a:r>
            <a:r>
              <a:rPr lang="zh-CN" altLang="zh-CN" sz="4000" dirty="0" smtClean="0"/>
              <a:t>生</a:t>
            </a:r>
            <a:r>
              <a:rPr lang="zh-CN" altLang="zh-CN" sz="4000" dirty="0"/>
              <a:t>的）声音这种无形无迹“如风过焉”的口头语言来传达</a:t>
            </a:r>
            <a:r>
              <a:rPr lang="zh-CN" altLang="zh-CN" sz="4000" dirty="0" smtClean="0"/>
              <a:t>。</a:t>
            </a:r>
            <a:r>
              <a:rPr lang="zh-CN" altLang="en-US" sz="4000" dirty="0" smtClean="0"/>
              <a:t>不少</a:t>
            </a:r>
            <a:r>
              <a:rPr lang="zh-CN" altLang="zh-CN" sz="4000" dirty="0" smtClean="0"/>
              <a:t>成功</a:t>
            </a:r>
            <a:r>
              <a:rPr lang="zh-CN" altLang="zh-CN" sz="4000" dirty="0"/>
              <a:t>的教学实践表明，这种呈现方式，不但能够使得</a:t>
            </a:r>
            <a:r>
              <a:rPr lang="zh-CN" altLang="en-US" sz="4000" dirty="0"/>
              <a:t>问题和</a:t>
            </a:r>
            <a:r>
              <a:rPr lang="zh-CN" altLang="zh-CN" sz="4000" dirty="0"/>
              <a:t>答案定型、明晰、有序、质化等，而且还可以增加信息（</a:t>
            </a:r>
            <a:r>
              <a:rPr lang="zh-CN" altLang="en-US" sz="4000" dirty="0"/>
              <a:t>问题、</a:t>
            </a:r>
            <a:r>
              <a:rPr lang="zh-CN" altLang="zh-CN" sz="4000" dirty="0" smtClean="0"/>
              <a:t>答案</a:t>
            </a:r>
            <a:r>
              <a:rPr lang="zh-CN" altLang="en-US" sz="4000" dirty="0" smtClean="0"/>
              <a:t>等</a:t>
            </a:r>
            <a:r>
              <a:rPr lang="zh-CN" altLang="zh-CN" sz="4000" dirty="0" smtClean="0"/>
              <a:t>）</a:t>
            </a:r>
            <a:r>
              <a:rPr lang="zh-CN" altLang="zh-CN" sz="4000" dirty="0"/>
              <a:t>的刺激强度，让学生从视觉、听觉等多种感官予以接收和储存，它的实际效果要比单一的声音传播理想得多</a:t>
            </a:r>
            <a:r>
              <a:rPr lang="zh-CN" altLang="zh-CN" sz="4000" dirty="0" smtClean="0"/>
              <a:t>。</a:t>
            </a:r>
            <a:endParaRPr lang="zh-CN" altLang="en-US" sz="4000" dirty="0"/>
          </a:p>
        </p:txBody>
      </p:sp>
    </p:spTree>
    <p:extLst>
      <p:ext uri="{BB962C8B-B14F-4D97-AF65-F5344CB8AC3E}">
        <p14:creationId xmlns:p14="http://schemas.microsoft.com/office/powerpoint/2010/main" val="3567563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4036" name="Text Box 4"/>
          <p:cNvSpPr txBox="1">
            <a:spLocks noChangeArrowheads="1"/>
          </p:cNvSpPr>
          <p:nvPr/>
        </p:nvSpPr>
        <p:spPr bwMode="auto">
          <a:xfrm>
            <a:off x="899592" y="188639"/>
            <a:ext cx="7258350" cy="1015663"/>
          </a:xfrm>
          <a:prstGeom prst="rect">
            <a:avLst/>
          </a:prstGeom>
          <a:ln/>
        </p:spPr>
        <p:style>
          <a:lnRef idx="0">
            <a:schemeClr val="accent2"/>
          </a:lnRef>
          <a:fillRef idx="3">
            <a:schemeClr val="accent2"/>
          </a:fillRef>
          <a:effectRef idx="3">
            <a:schemeClr val="accent2"/>
          </a:effectRef>
          <a:fontRef idx="minor">
            <a:schemeClr val="lt1"/>
          </a:fontRef>
        </p:style>
        <p:txBody>
          <a:bodyPr wrap="square">
            <a:spAutoFit/>
          </a:bodyPr>
          <a:lstStyle/>
          <a:p>
            <a:pPr algn="l">
              <a:spcBef>
                <a:spcPct val="50000"/>
              </a:spcBef>
            </a:pPr>
            <a:r>
              <a:rPr lang="en-US" altLang="zh-CN" sz="6000" dirty="0">
                <a:solidFill>
                  <a:schemeClr val="bg1"/>
                </a:solidFill>
                <a:latin typeface="华文彩云" pitchFamily="2" charset="-122"/>
                <a:ea typeface="华文彩云" pitchFamily="2" charset="-122"/>
              </a:rPr>
              <a:t>◆</a:t>
            </a:r>
            <a:r>
              <a:rPr lang="zh-CN" altLang="en-US" sz="6000" dirty="0" smtClean="0">
                <a:solidFill>
                  <a:schemeClr val="bg1"/>
                </a:solidFill>
                <a:latin typeface="华文彩云" pitchFamily="2" charset="-122"/>
                <a:ea typeface="华文彩云" pitchFamily="2" charset="-122"/>
              </a:rPr>
              <a:t>几种有形呈现</a:t>
            </a:r>
            <a:r>
              <a:rPr lang="zh-CN" altLang="en-US" sz="6000" dirty="0">
                <a:solidFill>
                  <a:schemeClr val="bg1"/>
                </a:solidFill>
                <a:latin typeface="华文彩云" pitchFamily="2" charset="-122"/>
                <a:ea typeface="华文彩云" pitchFamily="2" charset="-122"/>
              </a:rPr>
              <a:t>方式</a:t>
            </a:r>
          </a:p>
        </p:txBody>
      </p:sp>
      <p:sp>
        <p:nvSpPr>
          <p:cNvPr id="44037" name="Text Box 5"/>
          <p:cNvSpPr txBox="1">
            <a:spLocks noChangeArrowheads="1"/>
          </p:cNvSpPr>
          <p:nvPr/>
        </p:nvSpPr>
        <p:spPr bwMode="auto">
          <a:xfrm>
            <a:off x="1153200" y="2245048"/>
            <a:ext cx="6416675" cy="823912"/>
          </a:xfrm>
          <a:prstGeom prst="rect">
            <a:avLst/>
          </a:prstGeom>
          <a:ln/>
        </p:spPr>
        <p:style>
          <a:lnRef idx="1">
            <a:schemeClr val="accent5"/>
          </a:lnRef>
          <a:fillRef idx="2">
            <a:schemeClr val="accent5"/>
          </a:fillRef>
          <a:effectRef idx="1">
            <a:schemeClr val="accent5"/>
          </a:effectRef>
          <a:fontRef idx="minor">
            <a:schemeClr val="dk1"/>
          </a:fontRef>
        </p:style>
        <p:txBody>
          <a:bodyPr wrap="square">
            <a:spAutoFit/>
          </a:bodyPr>
          <a:lstStyle/>
          <a:p>
            <a:pPr algn="l">
              <a:spcBef>
                <a:spcPct val="50000"/>
              </a:spcBef>
            </a:pPr>
            <a:r>
              <a:rPr lang="en-US" altLang="zh-CN" sz="4800" dirty="0" smtClean="0">
                <a:solidFill>
                  <a:srgbClr val="7030A0"/>
                </a:solidFill>
                <a:latin typeface="黑体" pitchFamily="2" charset="-122"/>
                <a:ea typeface="黑体" pitchFamily="2" charset="-122"/>
              </a:rPr>
              <a:t>2.</a:t>
            </a:r>
            <a:r>
              <a:rPr lang="zh-CN" altLang="en-US" sz="4800" dirty="0">
                <a:solidFill>
                  <a:srgbClr val="7030A0"/>
                </a:solidFill>
                <a:latin typeface="黑体" pitchFamily="2" charset="-122"/>
                <a:ea typeface="黑体" pitchFamily="2" charset="-122"/>
              </a:rPr>
              <a:t>呈现错误答案</a:t>
            </a:r>
            <a:r>
              <a:rPr lang="zh-CN" altLang="en-US" sz="4800" dirty="0" smtClean="0">
                <a:solidFill>
                  <a:srgbClr val="7030A0"/>
                </a:solidFill>
                <a:latin typeface="黑体" pitchFamily="2" charset="-122"/>
                <a:ea typeface="黑体" pitchFamily="2" charset="-122"/>
              </a:rPr>
              <a:t>以警示</a:t>
            </a:r>
            <a:endParaRPr lang="zh-CN" altLang="en-US" sz="4800" dirty="0">
              <a:solidFill>
                <a:srgbClr val="7030A0"/>
              </a:solidFill>
              <a:latin typeface="黑体" pitchFamily="2" charset="-122"/>
              <a:ea typeface="黑体" pitchFamily="2" charset="-122"/>
            </a:endParaRPr>
          </a:p>
        </p:txBody>
      </p:sp>
      <p:sp>
        <p:nvSpPr>
          <p:cNvPr id="44038" name="Text Box 6"/>
          <p:cNvSpPr txBox="1">
            <a:spLocks noChangeArrowheads="1"/>
          </p:cNvSpPr>
          <p:nvPr/>
        </p:nvSpPr>
        <p:spPr bwMode="auto">
          <a:xfrm>
            <a:off x="1157250" y="3212976"/>
            <a:ext cx="6408738" cy="823912"/>
          </a:xfrm>
          <a:prstGeom prst="rect">
            <a:avLst/>
          </a:prstGeom>
          <a:ln/>
        </p:spPr>
        <p:style>
          <a:lnRef idx="1">
            <a:schemeClr val="accent6"/>
          </a:lnRef>
          <a:fillRef idx="2">
            <a:schemeClr val="accent6"/>
          </a:fillRef>
          <a:effectRef idx="1">
            <a:schemeClr val="accent6"/>
          </a:effectRef>
          <a:fontRef idx="minor">
            <a:schemeClr val="dk1"/>
          </a:fontRef>
        </p:style>
        <p:txBody>
          <a:bodyPr>
            <a:spAutoFit/>
          </a:bodyPr>
          <a:lstStyle/>
          <a:p>
            <a:pPr algn="l">
              <a:spcBef>
                <a:spcPct val="50000"/>
              </a:spcBef>
            </a:pPr>
            <a:r>
              <a:rPr lang="en-US" altLang="zh-CN" sz="4800" dirty="0" smtClean="0">
                <a:solidFill>
                  <a:schemeClr val="tx1"/>
                </a:solidFill>
                <a:latin typeface="黑体" pitchFamily="2" charset="-122"/>
                <a:ea typeface="黑体" pitchFamily="2" charset="-122"/>
              </a:rPr>
              <a:t>3.</a:t>
            </a:r>
            <a:r>
              <a:rPr lang="zh-CN" altLang="en-US" sz="4800" dirty="0">
                <a:solidFill>
                  <a:schemeClr val="tx1"/>
                </a:solidFill>
                <a:latin typeface="黑体" pitchFamily="2" charset="-122"/>
                <a:ea typeface="黑体" pitchFamily="2" charset="-122"/>
              </a:rPr>
              <a:t>呈现正确答案以示范</a:t>
            </a:r>
          </a:p>
        </p:txBody>
      </p:sp>
      <p:sp>
        <p:nvSpPr>
          <p:cNvPr id="44039" name="Text Box 7"/>
          <p:cNvSpPr txBox="1">
            <a:spLocks noChangeArrowheads="1"/>
          </p:cNvSpPr>
          <p:nvPr/>
        </p:nvSpPr>
        <p:spPr bwMode="auto">
          <a:xfrm>
            <a:off x="1157250" y="4117256"/>
            <a:ext cx="6408738" cy="823912"/>
          </a:xfrm>
          <a:prstGeom prst="rect">
            <a:avLst/>
          </a:prstGeom>
          <a:ln/>
        </p:spPr>
        <p:style>
          <a:lnRef idx="1">
            <a:schemeClr val="accent3"/>
          </a:lnRef>
          <a:fillRef idx="3">
            <a:schemeClr val="accent3"/>
          </a:fillRef>
          <a:effectRef idx="2">
            <a:schemeClr val="accent3"/>
          </a:effectRef>
          <a:fontRef idx="minor">
            <a:schemeClr val="lt1"/>
          </a:fontRef>
        </p:style>
        <p:txBody>
          <a:bodyPr>
            <a:spAutoFit/>
          </a:bodyPr>
          <a:lstStyle/>
          <a:p>
            <a:pPr algn="l">
              <a:spcBef>
                <a:spcPct val="50000"/>
              </a:spcBef>
            </a:pPr>
            <a:r>
              <a:rPr lang="en-US" altLang="zh-CN" sz="4800" dirty="0" smtClean="0">
                <a:solidFill>
                  <a:schemeClr val="bg1"/>
                </a:solidFill>
                <a:latin typeface="黑体" pitchFamily="2" charset="-122"/>
                <a:ea typeface="黑体" pitchFamily="2" charset="-122"/>
              </a:rPr>
              <a:t>4.</a:t>
            </a:r>
            <a:r>
              <a:rPr lang="zh-CN" altLang="en-US" sz="4800" dirty="0">
                <a:solidFill>
                  <a:schemeClr val="bg1"/>
                </a:solidFill>
                <a:latin typeface="黑体" pitchFamily="2" charset="-122"/>
                <a:ea typeface="黑体" pitchFamily="2" charset="-122"/>
              </a:rPr>
              <a:t>呈现正误答案以比照</a:t>
            </a:r>
          </a:p>
        </p:txBody>
      </p:sp>
      <p:sp>
        <p:nvSpPr>
          <p:cNvPr id="44040" name="Text Box 8"/>
          <p:cNvSpPr txBox="1">
            <a:spLocks noChangeArrowheads="1"/>
          </p:cNvSpPr>
          <p:nvPr/>
        </p:nvSpPr>
        <p:spPr bwMode="auto">
          <a:xfrm>
            <a:off x="1170671" y="5917455"/>
            <a:ext cx="6408738" cy="823913"/>
          </a:xfrm>
          <a:prstGeom prst="rect">
            <a:avLst/>
          </a:prstGeom>
          <a:ln/>
        </p:spPr>
        <p:style>
          <a:lnRef idx="0">
            <a:schemeClr val="accent4"/>
          </a:lnRef>
          <a:fillRef idx="3">
            <a:schemeClr val="accent4"/>
          </a:fillRef>
          <a:effectRef idx="3">
            <a:schemeClr val="accent4"/>
          </a:effectRef>
          <a:fontRef idx="minor">
            <a:schemeClr val="lt1"/>
          </a:fontRef>
        </p:style>
        <p:txBody>
          <a:bodyPr wrap="square">
            <a:spAutoFit/>
          </a:bodyPr>
          <a:lstStyle/>
          <a:p>
            <a:pPr algn="l">
              <a:spcBef>
                <a:spcPct val="50000"/>
              </a:spcBef>
            </a:pPr>
            <a:r>
              <a:rPr lang="en-US" altLang="zh-CN" sz="4800" dirty="0" smtClean="0">
                <a:solidFill>
                  <a:schemeClr val="bg1"/>
                </a:solidFill>
                <a:latin typeface="黑体" pitchFamily="2" charset="-122"/>
                <a:ea typeface="黑体" pitchFamily="2" charset="-122"/>
              </a:rPr>
              <a:t>6.</a:t>
            </a:r>
            <a:r>
              <a:rPr lang="zh-CN" altLang="en-US" sz="4800" dirty="0">
                <a:solidFill>
                  <a:schemeClr val="bg1"/>
                </a:solidFill>
                <a:latin typeface="黑体" pitchFamily="2" charset="-122"/>
                <a:ea typeface="黑体" pitchFamily="2" charset="-122"/>
              </a:rPr>
              <a:t>呈现优劣答案以评析</a:t>
            </a:r>
          </a:p>
        </p:txBody>
      </p:sp>
      <p:sp>
        <p:nvSpPr>
          <p:cNvPr id="44041" name="Text Box 9"/>
          <p:cNvSpPr txBox="1">
            <a:spLocks noChangeArrowheads="1"/>
          </p:cNvSpPr>
          <p:nvPr/>
        </p:nvSpPr>
        <p:spPr bwMode="auto">
          <a:xfrm>
            <a:off x="1179513" y="4981351"/>
            <a:ext cx="6416675" cy="823913"/>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pPr algn="l">
              <a:spcBef>
                <a:spcPct val="50000"/>
              </a:spcBef>
            </a:pPr>
            <a:r>
              <a:rPr lang="en-US" altLang="zh-CN" sz="4800" dirty="0" smtClean="0">
                <a:solidFill>
                  <a:schemeClr val="bg1"/>
                </a:solidFill>
                <a:latin typeface="黑体" pitchFamily="2" charset="-122"/>
                <a:ea typeface="黑体" pitchFamily="2" charset="-122"/>
              </a:rPr>
              <a:t>5.</a:t>
            </a:r>
            <a:r>
              <a:rPr lang="zh-CN" altLang="en-US" sz="4800" dirty="0">
                <a:solidFill>
                  <a:schemeClr val="bg1"/>
                </a:solidFill>
                <a:latin typeface="黑体" pitchFamily="2" charset="-122"/>
                <a:ea typeface="黑体" pitchFamily="2" charset="-122"/>
              </a:rPr>
              <a:t>呈现完整答案以估量</a:t>
            </a:r>
          </a:p>
        </p:txBody>
      </p:sp>
      <p:sp>
        <p:nvSpPr>
          <p:cNvPr id="8" name="Text Box 5"/>
          <p:cNvSpPr txBox="1">
            <a:spLocks noChangeArrowheads="1"/>
          </p:cNvSpPr>
          <p:nvPr/>
        </p:nvSpPr>
        <p:spPr bwMode="auto">
          <a:xfrm>
            <a:off x="1179661" y="1326773"/>
            <a:ext cx="6416675" cy="823912"/>
          </a:xfrm>
          <a:prstGeom prst="rect">
            <a:avLst/>
          </a:prstGeom>
          <a:ln/>
        </p:spPr>
        <p:style>
          <a:lnRef idx="2">
            <a:schemeClr val="accent2"/>
          </a:lnRef>
          <a:fillRef idx="1">
            <a:schemeClr val="lt1"/>
          </a:fillRef>
          <a:effectRef idx="0">
            <a:schemeClr val="accent2"/>
          </a:effectRef>
          <a:fontRef idx="minor">
            <a:schemeClr val="dk1"/>
          </a:fontRef>
        </p:style>
        <p:txBody>
          <a:bodyPr wrap="square">
            <a:spAutoFit/>
          </a:bodyPr>
          <a:lstStyle/>
          <a:p>
            <a:pPr algn="l">
              <a:spcBef>
                <a:spcPct val="50000"/>
              </a:spcBef>
            </a:pPr>
            <a:r>
              <a:rPr lang="en-US" altLang="zh-CN" sz="4800" dirty="0">
                <a:solidFill>
                  <a:srgbClr val="7030A0"/>
                </a:solidFill>
                <a:latin typeface="黑体" pitchFamily="2" charset="-122"/>
                <a:ea typeface="黑体" pitchFamily="2" charset="-122"/>
              </a:rPr>
              <a:t>1.</a:t>
            </a:r>
            <a:r>
              <a:rPr lang="zh-CN" altLang="en-US" sz="4800" dirty="0" smtClean="0">
                <a:solidFill>
                  <a:srgbClr val="7030A0"/>
                </a:solidFill>
                <a:latin typeface="黑体" pitchFamily="2" charset="-122"/>
                <a:ea typeface="黑体" pitchFamily="2" charset="-122"/>
              </a:rPr>
              <a:t>呈现具体问题以明确</a:t>
            </a:r>
            <a:endParaRPr lang="zh-CN" altLang="en-US" sz="4800" dirty="0">
              <a:solidFill>
                <a:srgbClr val="7030A0"/>
              </a:solidFill>
              <a:latin typeface="黑体" pitchFamily="2" charset="-122"/>
              <a:ea typeface="黑体" pitchFamily="2" charset="-122"/>
            </a:endParaRPr>
          </a:p>
        </p:txBody>
      </p:sp>
    </p:spTree>
    <p:extLst>
      <p:ext uri="{BB962C8B-B14F-4D97-AF65-F5344CB8AC3E}">
        <p14:creationId xmlns:p14="http://schemas.microsoft.com/office/powerpoint/2010/main" val="6369418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4036"/>
                                        </p:tgtEl>
                                        <p:attrNameLst>
                                          <p:attrName>style.visibility</p:attrName>
                                        </p:attrNameLst>
                                      </p:cBhvr>
                                      <p:to>
                                        <p:strVal val="visible"/>
                                      </p:to>
                                    </p:set>
                                    <p:animEffect transition="in" filter="barn(outVertical)">
                                      <p:cBhvr>
                                        <p:cTn id="7" dur="2000"/>
                                        <p:tgtEl>
                                          <p:spTgt spid="440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44037"/>
                                        </p:tgtEl>
                                        <p:attrNameLst>
                                          <p:attrName>style.visibility</p:attrName>
                                        </p:attrNameLst>
                                      </p:cBhvr>
                                      <p:to>
                                        <p:strVal val="visible"/>
                                      </p:to>
                                    </p:set>
                                    <p:animEffect transition="in" filter="barn(inHorizontal)">
                                      <p:cBhvr>
                                        <p:cTn id="17" dur="2000"/>
                                        <p:tgtEl>
                                          <p:spTgt spid="4403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44038"/>
                                        </p:tgtEl>
                                        <p:attrNameLst>
                                          <p:attrName>style.visibility</p:attrName>
                                        </p:attrNameLst>
                                      </p:cBhvr>
                                      <p:to>
                                        <p:strVal val="visible"/>
                                      </p:to>
                                    </p:set>
                                    <p:animEffect transition="in" filter="barn(outHorizontal)">
                                      <p:cBhvr>
                                        <p:cTn id="22" dur="2000"/>
                                        <p:tgtEl>
                                          <p:spTgt spid="4403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4039"/>
                                        </p:tgtEl>
                                        <p:attrNameLst>
                                          <p:attrName>style.visibility</p:attrName>
                                        </p:attrNameLst>
                                      </p:cBhvr>
                                      <p:to>
                                        <p:strVal val="visible"/>
                                      </p:to>
                                    </p:set>
                                    <p:animEffect transition="in" filter="circle(in)">
                                      <p:cBhvr>
                                        <p:cTn id="27" dur="2000"/>
                                        <p:tgtEl>
                                          <p:spTgt spid="44039"/>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44041"/>
                                        </p:tgtEl>
                                        <p:attrNameLst>
                                          <p:attrName>style.visibility</p:attrName>
                                        </p:attrNameLst>
                                      </p:cBhvr>
                                      <p:to>
                                        <p:strVal val="visible"/>
                                      </p:to>
                                    </p:set>
                                    <p:animEffect transition="in" filter="slide(fromTop)">
                                      <p:cBhvr>
                                        <p:cTn id="32" dur="2000"/>
                                        <p:tgtEl>
                                          <p:spTgt spid="44041"/>
                                        </p:tgtEl>
                                      </p:cBhvr>
                                    </p:animEffect>
                                  </p:childTnLst>
                                </p:cTn>
                              </p:par>
                            </p:childTnLst>
                          </p:cTn>
                        </p:par>
                      </p:childTnLst>
                    </p:cTn>
                  </p:par>
                  <p:par>
                    <p:cTn id="33" fill="hold">
                      <p:stCondLst>
                        <p:cond delay="indefinite"/>
                      </p:stCondLst>
                      <p:childTnLst>
                        <p:par>
                          <p:cTn id="34" fill="hold">
                            <p:stCondLst>
                              <p:cond delay="0"/>
                            </p:stCondLst>
                            <p:childTnLst>
                              <p:par>
                                <p:cTn id="35" presetID="55" presetClass="entr" presetSubtype="0" fill="hold" grpId="0" nodeType="clickEffect">
                                  <p:stCondLst>
                                    <p:cond delay="0"/>
                                  </p:stCondLst>
                                  <p:childTnLst>
                                    <p:set>
                                      <p:cBhvr>
                                        <p:cTn id="36" dur="1" fill="hold">
                                          <p:stCondLst>
                                            <p:cond delay="0"/>
                                          </p:stCondLst>
                                        </p:cTn>
                                        <p:tgtEl>
                                          <p:spTgt spid="44040"/>
                                        </p:tgtEl>
                                        <p:attrNameLst>
                                          <p:attrName>style.visibility</p:attrName>
                                        </p:attrNameLst>
                                      </p:cBhvr>
                                      <p:to>
                                        <p:strVal val="visible"/>
                                      </p:to>
                                    </p:set>
                                    <p:anim calcmode="lin" valueType="num">
                                      <p:cBhvr>
                                        <p:cTn id="37" dur="1000" fill="hold"/>
                                        <p:tgtEl>
                                          <p:spTgt spid="44040"/>
                                        </p:tgtEl>
                                        <p:attrNameLst>
                                          <p:attrName>ppt_w</p:attrName>
                                        </p:attrNameLst>
                                      </p:cBhvr>
                                      <p:tavLst>
                                        <p:tav tm="0">
                                          <p:val>
                                            <p:strVal val="#ppt_w*0.70"/>
                                          </p:val>
                                        </p:tav>
                                        <p:tav tm="100000">
                                          <p:val>
                                            <p:strVal val="#ppt_w"/>
                                          </p:val>
                                        </p:tav>
                                      </p:tavLst>
                                    </p:anim>
                                    <p:anim calcmode="lin" valueType="num">
                                      <p:cBhvr>
                                        <p:cTn id="38" dur="1000" fill="hold"/>
                                        <p:tgtEl>
                                          <p:spTgt spid="44040"/>
                                        </p:tgtEl>
                                        <p:attrNameLst>
                                          <p:attrName>ppt_h</p:attrName>
                                        </p:attrNameLst>
                                      </p:cBhvr>
                                      <p:tavLst>
                                        <p:tav tm="0">
                                          <p:val>
                                            <p:strVal val="#ppt_h"/>
                                          </p:val>
                                        </p:tav>
                                        <p:tav tm="100000">
                                          <p:val>
                                            <p:strVal val="#ppt_h"/>
                                          </p:val>
                                        </p:tav>
                                      </p:tavLst>
                                    </p:anim>
                                    <p:animEffect transition="in" filter="fade">
                                      <p:cBhvr>
                                        <p:cTn id="39" dur="1000"/>
                                        <p:tgtEl>
                                          <p:spTgt spid="44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animBg="1"/>
      <p:bldP spid="44037" grpId="0" animBg="1"/>
      <p:bldP spid="44038" grpId="0" animBg="1"/>
      <p:bldP spid="44039" grpId="0" animBg="1"/>
      <p:bldP spid="44040" grpId="0" animBg="1"/>
      <p:bldP spid="44041" grpId="0" animBg="1"/>
      <p:bldP spid="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45060" name="Text Box 4"/>
          <p:cNvSpPr txBox="1">
            <a:spLocks noChangeArrowheads="1"/>
          </p:cNvSpPr>
          <p:nvPr/>
        </p:nvSpPr>
        <p:spPr bwMode="auto">
          <a:xfrm>
            <a:off x="1013402" y="188640"/>
            <a:ext cx="7158037" cy="1006475"/>
          </a:xfrm>
          <a:prstGeom prst="rect">
            <a:avLst/>
          </a:prstGeom>
          <a:ln/>
        </p:spPr>
        <p:style>
          <a:lnRef idx="1">
            <a:schemeClr val="accent2"/>
          </a:lnRef>
          <a:fillRef idx="2">
            <a:schemeClr val="accent2"/>
          </a:fillRef>
          <a:effectRef idx="1">
            <a:schemeClr val="accent2"/>
          </a:effectRef>
          <a:fontRef idx="minor">
            <a:schemeClr val="dk1"/>
          </a:fontRef>
        </p:style>
        <p:txBody>
          <a:bodyPr wrap="square">
            <a:spAutoFit/>
          </a:bodyPr>
          <a:lstStyle/>
          <a:p>
            <a:pPr algn="l">
              <a:spcBef>
                <a:spcPct val="50000"/>
              </a:spcBef>
            </a:pPr>
            <a:r>
              <a:rPr lang="en-US" altLang="zh-CN" sz="4800" dirty="0">
                <a:latin typeface="华文彩云" pitchFamily="2" charset="-122"/>
                <a:ea typeface="华文彩云" pitchFamily="2" charset="-122"/>
              </a:rPr>
              <a:t>▲</a:t>
            </a:r>
            <a:r>
              <a:rPr lang="en-US" altLang="zh-CN" sz="6000" dirty="0">
                <a:latin typeface="宋体"/>
                <a:ea typeface="华文彩云" pitchFamily="2" charset="-122"/>
              </a:rPr>
              <a:t>“</a:t>
            </a:r>
            <a:r>
              <a:rPr lang="zh-CN" altLang="en-US" sz="6000" dirty="0">
                <a:latin typeface="华文彩云" pitchFamily="2" charset="-122"/>
                <a:ea typeface="华文彩云" pitchFamily="2" charset="-122"/>
              </a:rPr>
              <a:t>呈现</a:t>
            </a:r>
            <a:r>
              <a:rPr lang="zh-CN" altLang="en-US" sz="6000" dirty="0">
                <a:latin typeface="宋体"/>
                <a:ea typeface="华文彩云" pitchFamily="2" charset="-122"/>
              </a:rPr>
              <a:t>”</a:t>
            </a:r>
            <a:r>
              <a:rPr lang="zh-CN" altLang="en-US" sz="6000" dirty="0">
                <a:latin typeface="华文彩云" pitchFamily="2" charset="-122"/>
                <a:ea typeface="华文彩云" pitchFamily="2" charset="-122"/>
              </a:rPr>
              <a:t>注意要点</a:t>
            </a:r>
          </a:p>
        </p:txBody>
      </p:sp>
      <p:sp>
        <p:nvSpPr>
          <p:cNvPr id="45061" name="Text Box 5"/>
          <p:cNvSpPr txBox="1">
            <a:spLocks noChangeArrowheads="1"/>
          </p:cNvSpPr>
          <p:nvPr/>
        </p:nvSpPr>
        <p:spPr bwMode="auto">
          <a:xfrm>
            <a:off x="1128539" y="2245047"/>
            <a:ext cx="6827837" cy="823913"/>
          </a:xfrm>
          <a:prstGeom prst="rect">
            <a:avLst/>
          </a:prstGeom>
          <a:ln/>
        </p:spPr>
        <p:style>
          <a:lnRef idx="1">
            <a:schemeClr val="accent5"/>
          </a:lnRef>
          <a:fillRef idx="2">
            <a:schemeClr val="accent5"/>
          </a:fillRef>
          <a:effectRef idx="1">
            <a:schemeClr val="accent5"/>
          </a:effectRef>
          <a:fontRef idx="minor">
            <a:schemeClr val="dk1"/>
          </a:fontRef>
        </p:style>
        <p:txBody>
          <a:bodyPr wrap="square">
            <a:spAutoFit/>
          </a:bodyPr>
          <a:lstStyle/>
          <a:p>
            <a:pPr algn="l">
              <a:spcBef>
                <a:spcPct val="50000"/>
              </a:spcBef>
            </a:pPr>
            <a:r>
              <a:rPr lang="en-US" altLang="zh-CN" sz="4800" dirty="0" smtClean="0">
                <a:latin typeface="华文新魏" pitchFamily="2" charset="-122"/>
                <a:ea typeface="华文新魏" pitchFamily="2" charset="-122"/>
              </a:rPr>
              <a:t>2.</a:t>
            </a:r>
            <a:r>
              <a:rPr lang="zh-CN" altLang="en-US" sz="4800" dirty="0">
                <a:latin typeface="华文新魏" pitchFamily="2" charset="-122"/>
                <a:ea typeface="华文新魏" pitchFamily="2" charset="-122"/>
              </a:rPr>
              <a:t>多呈现学生的</a:t>
            </a:r>
            <a:r>
              <a:rPr lang="zh-CN" altLang="en-US" sz="4800" dirty="0">
                <a:solidFill>
                  <a:srgbClr val="FF0066"/>
                </a:solidFill>
                <a:latin typeface="华文新魏" pitchFamily="2" charset="-122"/>
                <a:ea typeface="华文新魏" pitchFamily="2" charset="-122"/>
              </a:rPr>
              <a:t>即兴</a:t>
            </a:r>
            <a:r>
              <a:rPr lang="zh-CN" altLang="en-US" sz="4800" dirty="0">
                <a:latin typeface="华文新魏" pitchFamily="2" charset="-122"/>
                <a:ea typeface="华文新魏" pitchFamily="2" charset="-122"/>
              </a:rPr>
              <a:t>答案</a:t>
            </a:r>
          </a:p>
        </p:txBody>
      </p:sp>
      <p:sp>
        <p:nvSpPr>
          <p:cNvPr id="45062" name="Text Box 6"/>
          <p:cNvSpPr txBox="1">
            <a:spLocks noChangeArrowheads="1"/>
          </p:cNvSpPr>
          <p:nvPr/>
        </p:nvSpPr>
        <p:spPr bwMode="auto">
          <a:xfrm>
            <a:off x="1147327" y="4045248"/>
            <a:ext cx="6811773" cy="823912"/>
          </a:xfrm>
          <a:prstGeom prst="rect">
            <a:avLst/>
          </a:prstGeom>
          <a:ln/>
        </p:spPr>
        <p:style>
          <a:lnRef idx="2">
            <a:schemeClr val="accent3"/>
          </a:lnRef>
          <a:fillRef idx="1">
            <a:schemeClr val="lt1"/>
          </a:fillRef>
          <a:effectRef idx="0">
            <a:schemeClr val="accent3"/>
          </a:effectRef>
          <a:fontRef idx="minor">
            <a:schemeClr val="dk1"/>
          </a:fontRef>
        </p:style>
        <p:txBody>
          <a:bodyPr wrap="square">
            <a:spAutoFit/>
          </a:bodyPr>
          <a:lstStyle/>
          <a:p>
            <a:pPr algn="l">
              <a:spcBef>
                <a:spcPct val="50000"/>
              </a:spcBef>
            </a:pPr>
            <a:r>
              <a:rPr lang="en-US" altLang="zh-CN" sz="4800" dirty="0" smtClean="0">
                <a:latin typeface="华文新魏" pitchFamily="2" charset="-122"/>
                <a:ea typeface="华文新魏" pitchFamily="2" charset="-122"/>
              </a:rPr>
              <a:t>4.</a:t>
            </a:r>
            <a:r>
              <a:rPr lang="zh-CN" altLang="en-US" sz="4800" dirty="0">
                <a:latin typeface="华文新魏" pitchFamily="2" charset="-122"/>
                <a:ea typeface="华文新魏" pitchFamily="2" charset="-122"/>
              </a:rPr>
              <a:t>呈现要与</a:t>
            </a:r>
            <a:r>
              <a:rPr lang="zh-CN" altLang="en-US" sz="4800" dirty="0">
                <a:solidFill>
                  <a:srgbClr val="FF0066"/>
                </a:solidFill>
                <a:latin typeface="华文新魏" pitchFamily="2" charset="-122"/>
                <a:ea typeface="华文新魏" pitchFamily="2" charset="-122"/>
              </a:rPr>
              <a:t>评析</a:t>
            </a:r>
            <a:r>
              <a:rPr lang="zh-CN" altLang="en-US" sz="4800" dirty="0">
                <a:latin typeface="华文新魏" pitchFamily="2" charset="-122"/>
                <a:ea typeface="华文新魏" pitchFamily="2" charset="-122"/>
              </a:rPr>
              <a:t>有机结合</a:t>
            </a:r>
          </a:p>
        </p:txBody>
      </p:sp>
      <p:sp>
        <p:nvSpPr>
          <p:cNvPr id="45063" name="Text Box 7"/>
          <p:cNvSpPr txBox="1">
            <a:spLocks noChangeArrowheads="1"/>
          </p:cNvSpPr>
          <p:nvPr/>
        </p:nvSpPr>
        <p:spPr bwMode="auto">
          <a:xfrm>
            <a:off x="1160915" y="4960803"/>
            <a:ext cx="6800660" cy="823913"/>
          </a:xfrm>
          <a:prstGeom prst="rect">
            <a:avLst/>
          </a:prstGeom>
          <a:ln/>
        </p:spPr>
        <p:style>
          <a:lnRef idx="1">
            <a:schemeClr val="dk1"/>
          </a:lnRef>
          <a:fillRef idx="2">
            <a:schemeClr val="dk1"/>
          </a:fillRef>
          <a:effectRef idx="1">
            <a:schemeClr val="dk1"/>
          </a:effectRef>
          <a:fontRef idx="minor">
            <a:schemeClr val="dk1"/>
          </a:fontRef>
        </p:style>
        <p:txBody>
          <a:bodyPr wrap="square">
            <a:spAutoFit/>
          </a:bodyPr>
          <a:lstStyle/>
          <a:p>
            <a:pPr algn="l">
              <a:spcBef>
                <a:spcPct val="50000"/>
              </a:spcBef>
            </a:pPr>
            <a:r>
              <a:rPr lang="en-US" altLang="zh-CN" sz="4800" dirty="0" smtClean="0">
                <a:latin typeface="华文新魏" pitchFamily="2" charset="-122"/>
                <a:ea typeface="华文新魏" pitchFamily="2" charset="-122"/>
              </a:rPr>
              <a:t>5.</a:t>
            </a:r>
            <a:r>
              <a:rPr lang="zh-CN" altLang="en-US" sz="4800" dirty="0">
                <a:latin typeface="华文新魏" pitchFamily="2" charset="-122"/>
                <a:ea typeface="华文新魏" pitchFamily="2" charset="-122"/>
              </a:rPr>
              <a:t>明确每个答案的</a:t>
            </a:r>
            <a:r>
              <a:rPr lang="zh-CN" altLang="en-US" sz="4800" dirty="0">
                <a:solidFill>
                  <a:srgbClr val="FF0066"/>
                </a:solidFill>
                <a:latin typeface="华文新魏" pitchFamily="2" charset="-122"/>
                <a:ea typeface="华文新魏" pitchFamily="2" charset="-122"/>
              </a:rPr>
              <a:t>有效度</a:t>
            </a:r>
          </a:p>
        </p:txBody>
      </p:sp>
      <p:sp>
        <p:nvSpPr>
          <p:cNvPr id="45064" name="Text Box 8"/>
          <p:cNvSpPr txBox="1">
            <a:spLocks noChangeArrowheads="1"/>
          </p:cNvSpPr>
          <p:nvPr/>
        </p:nvSpPr>
        <p:spPr bwMode="auto">
          <a:xfrm>
            <a:off x="1118233" y="3109144"/>
            <a:ext cx="6800660" cy="823912"/>
          </a:xfrm>
          <a:prstGeom prst="rect">
            <a:avLst/>
          </a:prstGeom>
          <a:ln/>
        </p:spPr>
        <p:style>
          <a:lnRef idx="1">
            <a:schemeClr val="accent6"/>
          </a:lnRef>
          <a:fillRef idx="2">
            <a:schemeClr val="accent6"/>
          </a:fillRef>
          <a:effectRef idx="1">
            <a:schemeClr val="accent6"/>
          </a:effectRef>
          <a:fontRef idx="minor">
            <a:schemeClr val="dk1"/>
          </a:fontRef>
        </p:style>
        <p:txBody>
          <a:bodyPr wrap="square">
            <a:spAutoFit/>
          </a:bodyPr>
          <a:lstStyle/>
          <a:p>
            <a:pPr algn="l">
              <a:spcBef>
                <a:spcPct val="50000"/>
              </a:spcBef>
            </a:pPr>
            <a:r>
              <a:rPr lang="en-US" altLang="zh-CN" sz="4800" dirty="0" smtClean="0">
                <a:latin typeface="华文新魏" pitchFamily="2" charset="-122"/>
                <a:ea typeface="华文新魏" pitchFamily="2" charset="-122"/>
              </a:rPr>
              <a:t>3.</a:t>
            </a:r>
            <a:r>
              <a:rPr lang="zh-CN" altLang="en-US" sz="4800" dirty="0">
                <a:latin typeface="华文新魏" pitchFamily="2" charset="-122"/>
                <a:ea typeface="华文新魏" pitchFamily="2" charset="-122"/>
              </a:rPr>
              <a:t>体现答案呈现的</a:t>
            </a:r>
            <a:r>
              <a:rPr lang="zh-CN" altLang="en-US" sz="4800" dirty="0">
                <a:solidFill>
                  <a:srgbClr val="FF0066"/>
                </a:solidFill>
                <a:latin typeface="华文新魏" pitchFamily="2" charset="-122"/>
                <a:ea typeface="华文新魏" pitchFamily="2" charset="-122"/>
              </a:rPr>
              <a:t>多样性</a:t>
            </a:r>
            <a:endParaRPr lang="zh-CN" altLang="en-US" dirty="0">
              <a:ea typeface="宋体" charset="-122"/>
            </a:endParaRPr>
          </a:p>
        </p:txBody>
      </p:sp>
      <p:sp>
        <p:nvSpPr>
          <p:cNvPr id="45065" name="Text Box 9"/>
          <p:cNvSpPr txBox="1">
            <a:spLocks noChangeArrowheads="1"/>
          </p:cNvSpPr>
          <p:nvPr/>
        </p:nvSpPr>
        <p:spPr bwMode="auto">
          <a:xfrm>
            <a:off x="1135640" y="5877272"/>
            <a:ext cx="6825935" cy="823912"/>
          </a:xfrm>
          <a:prstGeom prst="rect">
            <a:avLst/>
          </a:prstGeom>
          <a:ln/>
        </p:spPr>
        <p:style>
          <a:lnRef idx="2">
            <a:schemeClr val="accent6"/>
          </a:lnRef>
          <a:fillRef idx="1">
            <a:schemeClr val="lt1"/>
          </a:fillRef>
          <a:effectRef idx="0">
            <a:schemeClr val="accent6"/>
          </a:effectRef>
          <a:fontRef idx="minor">
            <a:schemeClr val="dk1"/>
          </a:fontRef>
        </p:style>
        <p:txBody>
          <a:bodyPr wrap="square">
            <a:spAutoFit/>
          </a:bodyPr>
          <a:lstStyle/>
          <a:p>
            <a:pPr algn="l">
              <a:spcBef>
                <a:spcPct val="50000"/>
              </a:spcBef>
            </a:pPr>
            <a:r>
              <a:rPr lang="en-US" altLang="zh-CN" sz="4800" dirty="0" smtClean="0">
                <a:latin typeface="华文新魏" pitchFamily="2" charset="-122"/>
                <a:ea typeface="华文新魏" pitchFamily="2" charset="-122"/>
              </a:rPr>
              <a:t>6.</a:t>
            </a:r>
            <a:r>
              <a:rPr lang="zh-CN" altLang="en-US" sz="4800" dirty="0">
                <a:latin typeface="华文新魏" pitchFamily="2" charset="-122"/>
                <a:ea typeface="华文新魏" pitchFamily="2" charset="-122"/>
              </a:rPr>
              <a:t>力求表达</a:t>
            </a:r>
            <a:r>
              <a:rPr lang="zh-CN" altLang="en-US" sz="4800" dirty="0">
                <a:solidFill>
                  <a:srgbClr val="6600FF"/>
                </a:solidFill>
                <a:latin typeface="华文新魏" pitchFamily="2" charset="-122"/>
                <a:ea typeface="华文新魏" pitchFamily="2" charset="-122"/>
              </a:rPr>
              <a:t>准确</a:t>
            </a:r>
            <a:r>
              <a:rPr lang="zh-CN" altLang="en-US" sz="4800" dirty="0">
                <a:solidFill>
                  <a:srgbClr val="990000"/>
                </a:solidFill>
                <a:latin typeface="华文新魏" pitchFamily="2" charset="-122"/>
                <a:ea typeface="华文新魏" pitchFamily="2" charset="-122"/>
              </a:rPr>
              <a:t>简要</a:t>
            </a:r>
            <a:r>
              <a:rPr lang="zh-CN" altLang="en-US" sz="4800" dirty="0">
                <a:solidFill>
                  <a:srgbClr val="0000FF"/>
                </a:solidFill>
                <a:latin typeface="华文新魏" pitchFamily="2" charset="-122"/>
                <a:ea typeface="华文新魏" pitchFamily="2" charset="-122"/>
              </a:rPr>
              <a:t>流</a:t>
            </a:r>
            <a:r>
              <a:rPr lang="zh-CN" altLang="en-US" sz="4800" dirty="0">
                <a:solidFill>
                  <a:srgbClr val="0000FF"/>
                </a:solidFill>
                <a:latin typeface="华文新魏" pitchFamily="2" charset="-122"/>
                <a:ea typeface="华文新魏" pitchFamily="2" charset="-122"/>
                <a:hlinkClick r:id="rId3" action="ppaction://hlinksldjump"/>
              </a:rPr>
              <a:t>畅</a:t>
            </a:r>
            <a:endParaRPr lang="zh-CN" altLang="en-US" sz="4800" dirty="0">
              <a:solidFill>
                <a:srgbClr val="0000FF"/>
              </a:solidFill>
              <a:latin typeface="华文新魏" pitchFamily="2" charset="-122"/>
              <a:ea typeface="华文新魏" pitchFamily="2" charset="-122"/>
            </a:endParaRPr>
          </a:p>
        </p:txBody>
      </p:sp>
      <p:sp>
        <p:nvSpPr>
          <p:cNvPr id="8" name="Text Box 5"/>
          <p:cNvSpPr txBox="1">
            <a:spLocks noChangeArrowheads="1"/>
          </p:cNvSpPr>
          <p:nvPr/>
        </p:nvSpPr>
        <p:spPr bwMode="auto">
          <a:xfrm>
            <a:off x="1128539" y="1308943"/>
            <a:ext cx="6790354" cy="830997"/>
          </a:xfrm>
          <a:prstGeom prst="rect">
            <a:avLst/>
          </a:prstGeom>
          <a:ln/>
        </p:spPr>
        <p:style>
          <a:lnRef idx="2">
            <a:schemeClr val="accent2"/>
          </a:lnRef>
          <a:fillRef idx="1">
            <a:schemeClr val="lt1"/>
          </a:fillRef>
          <a:effectRef idx="0">
            <a:schemeClr val="accent2"/>
          </a:effectRef>
          <a:fontRef idx="minor">
            <a:schemeClr val="dk1"/>
          </a:fontRef>
        </p:style>
        <p:txBody>
          <a:bodyPr wrap="square">
            <a:spAutoFit/>
          </a:bodyPr>
          <a:lstStyle/>
          <a:p>
            <a:pPr algn="l">
              <a:spcBef>
                <a:spcPct val="50000"/>
              </a:spcBef>
            </a:pPr>
            <a:r>
              <a:rPr lang="en-US" altLang="zh-CN" sz="4800" dirty="0">
                <a:latin typeface="华文新魏" pitchFamily="2" charset="-122"/>
                <a:ea typeface="华文新魏" pitchFamily="2" charset="-122"/>
              </a:rPr>
              <a:t>1</a:t>
            </a:r>
            <a:r>
              <a:rPr lang="en-US" altLang="zh-CN" sz="4800" dirty="0" smtClean="0">
                <a:latin typeface="华文新魏" pitchFamily="2" charset="-122"/>
                <a:ea typeface="华文新魏" pitchFamily="2" charset="-122"/>
              </a:rPr>
              <a:t>.</a:t>
            </a:r>
            <a:r>
              <a:rPr lang="zh-CN" altLang="en-US" sz="4800" dirty="0" smtClean="0">
                <a:latin typeface="华文新魏" pitchFamily="2" charset="-122"/>
                <a:ea typeface="华文新魏" pitchFamily="2" charset="-122"/>
              </a:rPr>
              <a:t>呈现持续时间应当足够</a:t>
            </a:r>
            <a:endParaRPr lang="zh-CN" altLang="en-US" sz="4800" dirty="0">
              <a:latin typeface="华文新魏" pitchFamily="2" charset="-122"/>
              <a:ea typeface="华文新魏" pitchFamily="2" charset="-122"/>
            </a:endParaRPr>
          </a:p>
        </p:txBody>
      </p:sp>
    </p:spTree>
    <p:extLst>
      <p:ext uri="{BB962C8B-B14F-4D97-AF65-F5344CB8AC3E}">
        <p14:creationId xmlns:p14="http://schemas.microsoft.com/office/powerpoint/2010/main" val="1773510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45060"/>
                                        </p:tgtEl>
                                        <p:attrNameLst>
                                          <p:attrName>style.visibility</p:attrName>
                                        </p:attrNameLst>
                                      </p:cBhvr>
                                      <p:to>
                                        <p:strVal val="visible"/>
                                      </p:to>
                                    </p:set>
                                    <p:animEffect transition="in" filter="blinds(vertical)">
                                      <p:cBhvr>
                                        <p:cTn id="7" dur="2000"/>
                                        <p:tgtEl>
                                          <p:spTgt spid="450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45061"/>
                                        </p:tgtEl>
                                        <p:attrNameLst>
                                          <p:attrName>style.visibility</p:attrName>
                                        </p:attrNameLst>
                                      </p:cBhvr>
                                      <p:to>
                                        <p:strVal val="visible"/>
                                      </p:to>
                                    </p:set>
                                    <p:animEffect transition="in" filter="box(in)">
                                      <p:cBhvr>
                                        <p:cTn id="19" dur="2000"/>
                                        <p:tgtEl>
                                          <p:spTgt spid="45061"/>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32" fill="hold" grpId="0" nodeType="clickEffect">
                                  <p:stCondLst>
                                    <p:cond delay="0"/>
                                  </p:stCondLst>
                                  <p:childTnLst>
                                    <p:set>
                                      <p:cBhvr>
                                        <p:cTn id="23" dur="1" fill="hold">
                                          <p:stCondLst>
                                            <p:cond delay="0"/>
                                          </p:stCondLst>
                                        </p:cTn>
                                        <p:tgtEl>
                                          <p:spTgt spid="45064"/>
                                        </p:tgtEl>
                                        <p:attrNameLst>
                                          <p:attrName>style.visibility</p:attrName>
                                        </p:attrNameLst>
                                      </p:cBhvr>
                                      <p:to>
                                        <p:strVal val="visible"/>
                                      </p:to>
                                    </p:set>
                                    <p:animEffect transition="in" filter="box(out)">
                                      <p:cBhvr>
                                        <p:cTn id="24" dur="2000"/>
                                        <p:tgtEl>
                                          <p:spTgt spid="45064"/>
                                        </p:tgtEl>
                                      </p:cBhvr>
                                    </p:animEffect>
                                  </p:childTnLst>
                                </p:cTn>
                              </p:par>
                            </p:childTnLst>
                          </p:cTn>
                        </p:par>
                      </p:childTnLst>
                    </p:cTn>
                  </p:par>
                  <p:par>
                    <p:cTn id="25" fill="hold">
                      <p:stCondLst>
                        <p:cond delay="indefinite"/>
                      </p:stCondLst>
                      <p:childTnLst>
                        <p:par>
                          <p:cTn id="26" fill="hold">
                            <p:stCondLst>
                              <p:cond delay="0"/>
                            </p:stCondLst>
                            <p:childTnLst>
                              <p:par>
                                <p:cTn id="27" presetID="13" presetClass="entr" presetSubtype="16" fill="hold" grpId="0" nodeType="clickEffect">
                                  <p:stCondLst>
                                    <p:cond delay="0"/>
                                  </p:stCondLst>
                                  <p:childTnLst>
                                    <p:set>
                                      <p:cBhvr>
                                        <p:cTn id="28" dur="1" fill="hold">
                                          <p:stCondLst>
                                            <p:cond delay="0"/>
                                          </p:stCondLst>
                                        </p:cTn>
                                        <p:tgtEl>
                                          <p:spTgt spid="45062"/>
                                        </p:tgtEl>
                                        <p:attrNameLst>
                                          <p:attrName>style.visibility</p:attrName>
                                        </p:attrNameLst>
                                      </p:cBhvr>
                                      <p:to>
                                        <p:strVal val="visible"/>
                                      </p:to>
                                    </p:set>
                                    <p:animEffect transition="in" filter="plus(in)">
                                      <p:cBhvr>
                                        <p:cTn id="29" dur="2000"/>
                                        <p:tgtEl>
                                          <p:spTgt spid="45062"/>
                                        </p:tgtEl>
                                      </p:cBhvr>
                                    </p:animEffect>
                                  </p:childTnLst>
                                </p:cTn>
                              </p:par>
                            </p:childTnLst>
                          </p:cTn>
                        </p:par>
                      </p:childTnLst>
                    </p:cTn>
                  </p:par>
                  <p:par>
                    <p:cTn id="30" fill="hold">
                      <p:stCondLst>
                        <p:cond delay="indefinite"/>
                      </p:stCondLst>
                      <p:childTnLst>
                        <p:par>
                          <p:cTn id="31" fill="hold">
                            <p:stCondLst>
                              <p:cond delay="0"/>
                            </p:stCondLst>
                            <p:childTnLst>
                              <p:par>
                                <p:cTn id="32" presetID="13" presetClass="entr" presetSubtype="32" fill="hold" grpId="0" nodeType="clickEffect">
                                  <p:stCondLst>
                                    <p:cond delay="0"/>
                                  </p:stCondLst>
                                  <p:childTnLst>
                                    <p:set>
                                      <p:cBhvr>
                                        <p:cTn id="33" dur="1" fill="hold">
                                          <p:stCondLst>
                                            <p:cond delay="0"/>
                                          </p:stCondLst>
                                        </p:cTn>
                                        <p:tgtEl>
                                          <p:spTgt spid="45063"/>
                                        </p:tgtEl>
                                        <p:attrNameLst>
                                          <p:attrName>style.visibility</p:attrName>
                                        </p:attrNameLst>
                                      </p:cBhvr>
                                      <p:to>
                                        <p:strVal val="visible"/>
                                      </p:to>
                                    </p:set>
                                    <p:animEffect transition="in" filter="plus(out)">
                                      <p:cBhvr>
                                        <p:cTn id="34" dur="2000"/>
                                        <p:tgtEl>
                                          <p:spTgt spid="45063"/>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32" fill="hold" grpId="0" nodeType="clickEffect">
                                  <p:stCondLst>
                                    <p:cond delay="0"/>
                                  </p:stCondLst>
                                  <p:childTnLst>
                                    <p:set>
                                      <p:cBhvr>
                                        <p:cTn id="38" dur="1" fill="hold">
                                          <p:stCondLst>
                                            <p:cond delay="0"/>
                                          </p:stCondLst>
                                        </p:cTn>
                                        <p:tgtEl>
                                          <p:spTgt spid="45065"/>
                                        </p:tgtEl>
                                        <p:attrNameLst>
                                          <p:attrName>style.visibility</p:attrName>
                                        </p:attrNameLst>
                                      </p:cBhvr>
                                      <p:to>
                                        <p:strVal val="visible"/>
                                      </p:to>
                                    </p:set>
                                    <p:animEffect transition="in" filter="circle(out)">
                                      <p:cBhvr>
                                        <p:cTn id="39" dur="2000"/>
                                        <p:tgtEl>
                                          <p:spTgt spid="450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animBg="1"/>
      <p:bldP spid="45061" grpId="0" animBg="1"/>
      <p:bldP spid="45062" grpId="0" animBg="1"/>
      <p:bldP spid="45063" grpId="0" animBg="1"/>
      <p:bldP spid="45064" grpId="0" animBg="1"/>
      <p:bldP spid="45065"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extBox 1"/>
          <p:cNvSpPr txBox="1"/>
          <p:nvPr/>
        </p:nvSpPr>
        <p:spPr>
          <a:xfrm>
            <a:off x="3131840" y="4953942"/>
            <a:ext cx="5040560" cy="92333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sz="5400" dirty="0" smtClean="0"/>
              <a:t>（</a:t>
            </a:r>
            <a:r>
              <a:rPr lang="en-US" altLang="zh-CN" sz="5400" dirty="0" smtClean="0"/>
              <a:t>6</a:t>
            </a:r>
            <a:r>
              <a:rPr lang="zh-CN" altLang="en-US" sz="5400" dirty="0" smtClean="0"/>
              <a:t>）分点意</a:t>
            </a:r>
            <a:r>
              <a:rPr lang="zh-CN" altLang="en-US" sz="5400" dirty="0" smtClean="0">
                <a:hlinkClick r:id="rId3" action="ppaction://hlinksldjump"/>
              </a:rPr>
              <a:t>识</a:t>
            </a:r>
            <a:endParaRPr lang="zh-CN" altLang="en-US" sz="5400" dirty="0"/>
          </a:p>
        </p:txBody>
      </p:sp>
      <p:sp>
        <p:nvSpPr>
          <p:cNvPr id="3" name="TextBox 2"/>
          <p:cNvSpPr txBox="1"/>
          <p:nvPr/>
        </p:nvSpPr>
        <p:spPr>
          <a:xfrm>
            <a:off x="1475656" y="2073622"/>
            <a:ext cx="5040560"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5400" dirty="0" smtClean="0"/>
              <a:t>（</a:t>
            </a:r>
            <a:r>
              <a:rPr lang="en-US" altLang="zh-CN" sz="5400" dirty="0" smtClean="0"/>
              <a:t>3</a:t>
            </a:r>
            <a:r>
              <a:rPr lang="zh-CN" altLang="en-US" sz="5400" dirty="0" smtClean="0"/>
              <a:t>）要素意识</a:t>
            </a:r>
            <a:endParaRPr lang="zh-CN" altLang="en-US" sz="5400" dirty="0"/>
          </a:p>
        </p:txBody>
      </p:sp>
      <p:sp>
        <p:nvSpPr>
          <p:cNvPr id="4" name="TextBox 3"/>
          <p:cNvSpPr txBox="1"/>
          <p:nvPr/>
        </p:nvSpPr>
        <p:spPr>
          <a:xfrm>
            <a:off x="2555776" y="4017838"/>
            <a:ext cx="5040560" cy="923330"/>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r>
              <a:rPr lang="zh-CN" altLang="en-US" sz="5400" dirty="0" smtClean="0"/>
              <a:t>（</a:t>
            </a:r>
            <a:r>
              <a:rPr lang="en-US" altLang="zh-CN" sz="5400" dirty="0"/>
              <a:t>5</a:t>
            </a:r>
            <a:r>
              <a:rPr lang="zh-CN" altLang="en-US" sz="5400" dirty="0" smtClean="0"/>
              <a:t>）技法意识</a:t>
            </a:r>
            <a:endParaRPr lang="zh-CN" altLang="en-US" sz="5400" dirty="0"/>
          </a:p>
        </p:txBody>
      </p:sp>
      <p:sp>
        <p:nvSpPr>
          <p:cNvPr id="5" name="TextBox 4"/>
          <p:cNvSpPr txBox="1"/>
          <p:nvPr/>
        </p:nvSpPr>
        <p:spPr>
          <a:xfrm>
            <a:off x="395536" y="57398"/>
            <a:ext cx="5040560" cy="92333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zh-CN" altLang="en-US" sz="5400" dirty="0" smtClean="0"/>
              <a:t>（</a:t>
            </a:r>
            <a:r>
              <a:rPr lang="en-US" altLang="zh-CN" sz="5400" dirty="0" smtClean="0"/>
              <a:t>1</a:t>
            </a:r>
            <a:r>
              <a:rPr lang="zh-CN" altLang="en-US" sz="5400" dirty="0" smtClean="0"/>
              <a:t>）审题意识</a:t>
            </a:r>
            <a:endParaRPr lang="zh-CN" altLang="en-US" sz="5400" dirty="0"/>
          </a:p>
        </p:txBody>
      </p:sp>
      <p:sp>
        <p:nvSpPr>
          <p:cNvPr id="6" name="TextBox 5"/>
          <p:cNvSpPr txBox="1"/>
          <p:nvPr/>
        </p:nvSpPr>
        <p:spPr>
          <a:xfrm>
            <a:off x="2051720" y="3009726"/>
            <a:ext cx="5040560" cy="923330"/>
          </a:xfrm>
          <a:prstGeom prst="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r>
              <a:rPr lang="zh-CN" altLang="en-US" sz="5400" dirty="0" smtClean="0"/>
              <a:t>（</a:t>
            </a:r>
            <a:r>
              <a:rPr lang="en-US" altLang="zh-CN" sz="5400" dirty="0" smtClean="0"/>
              <a:t>4</a:t>
            </a:r>
            <a:r>
              <a:rPr lang="zh-CN" altLang="en-US" sz="5400" dirty="0" smtClean="0"/>
              <a:t>）分值意识</a:t>
            </a:r>
            <a:endParaRPr lang="zh-CN" altLang="en-US" sz="5400" dirty="0"/>
          </a:p>
        </p:txBody>
      </p:sp>
      <p:sp>
        <p:nvSpPr>
          <p:cNvPr id="7" name="TextBox 6"/>
          <p:cNvSpPr txBox="1"/>
          <p:nvPr/>
        </p:nvSpPr>
        <p:spPr>
          <a:xfrm>
            <a:off x="3563888" y="5890046"/>
            <a:ext cx="5040560" cy="92333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5400" dirty="0" smtClean="0"/>
              <a:t>（</a:t>
            </a:r>
            <a:r>
              <a:rPr lang="en-US" altLang="zh-CN" sz="5400" dirty="0" smtClean="0"/>
              <a:t>7</a:t>
            </a:r>
            <a:r>
              <a:rPr lang="zh-CN" altLang="en-US" sz="5400" dirty="0" smtClean="0"/>
              <a:t>）修补意</a:t>
            </a:r>
            <a:r>
              <a:rPr lang="zh-CN" altLang="en-US" sz="5400" dirty="0" smtClean="0">
                <a:hlinkClick r:id="rId4" action="ppaction://hlinksldjump"/>
              </a:rPr>
              <a:t>识</a:t>
            </a:r>
            <a:endParaRPr lang="zh-CN" altLang="en-US" sz="5400" dirty="0"/>
          </a:p>
        </p:txBody>
      </p:sp>
      <p:sp>
        <p:nvSpPr>
          <p:cNvPr id="8" name="TextBox 7"/>
          <p:cNvSpPr txBox="1"/>
          <p:nvPr/>
        </p:nvSpPr>
        <p:spPr>
          <a:xfrm>
            <a:off x="899592" y="1065510"/>
            <a:ext cx="5040560" cy="92333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zh-CN" altLang="en-US" sz="5400" dirty="0" smtClean="0"/>
              <a:t>（</a:t>
            </a:r>
            <a:r>
              <a:rPr lang="en-US" altLang="zh-CN" sz="5400" dirty="0" smtClean="0"/>
              <a:t>2</a:t>
            </a:r>
            <a:r>
              <a:rPr lang="zh-CN" altLang="en-US" sz="5400" dirty="0" smtClean="0"/>
              <a:t>）语境意识</a:t>
            </a:r>
            <a:endParaRPr lang="zh-CN" altLang="en-US" sz="5400" dirty="0"/>
          </a:p>
        </p:txBody>
      </p:sp>
    </p:spTree>
    <p:extLst>
      <p:ext uri="{BB962C8B-B14F-4D97-AF65-F5344CB8AC3E}">
        <p14:creationId xmlns:p14="http://schemas.microsoft.com/office/powerpoint/2010/main" val="3201296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0-#ppt_w/2"/>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right)">
                                      <p:cBhvr>
                                        <p:cTn id="13" dur="1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1500" fill="hold"/>
                                        <p:tgtEl>
                                          <p:spTgt spid="3"/>
                                        </p:tgtEl>
                                        <p:attrNameLst>
                                          <p:attrName>ppt_x</p:attrName>
                                        </p:attrNameLst>
                                      </p:cBhvr>
                                      <p:tavLst>
                                        <p:tav tm="0">
                                          <p:val>
                                            <p:strVal val="0-#ppt_w/2"/>
                                          </p:val>
                                        </p:tav>
                                        <p:tav tm="100000">
                                          <p:val>
                                            <p:strVal val="#ppt_x"/>
                                          </p:val>
                                        </p:tav>
                                      </p:tavLst>
                                    </p:anim>
                                    <p:anim calcmode="lin" valueType="num">
                                      <p:cBhvr additive="base">
                                        <p:cTn id="19" dur="1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9"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1500" fill="hold"/>
                                        <p:tgtEl>
                                          <p:spTgt spid="6"/>
                                        </p:tgtEl>
                                        <p:attrNameLst>
                                          <p:attrName>ppt_x</p:attrName>
                                        </p:attrNameLst>
                                      </p:cBhvr>
                                      <p:tavLst>
                                        <p:tav tm="0">
                                          <p:val>
                                            <p:strVal val="0-#ppt_w/2"/>
                                          </p:val>
                                        </p:tav>
                                        <p:tav tm="100000">
                                          <p:val>
                                            <p:strVal val="#ppt_x"/>
                                          </p:val>
                                        </p:tav>
                                      </p:tavLst>
                                    </p:anim>
                                    <p:anim calcmode="lin" valueType="num">
                                      <p:cBhvr additive="base">
                                        <p:cTn id="25" dur="1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6"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1500" fill="hold"/>
                                        <p:tgtEl>
                                          <p:spTgt spid="4"/>
                                        </p:tgtEl>
                                        <p:attrNameLst>
                                          <p:attrName>ppt_x</p:attrName>
                                        </p:attrNameLst>
                                      </p:cBhvr>
                                      <p:tavLst>
                                        <p:tav tm="0">
                                          <p:val>
                                            <p:strVal val="1+#ppt_w/2"/>
                                          </p:val>
                                        </p:tav>
                                        <p:tav tm="100000">
                                          <p:val>
                                            <p:strVal val="#ppt_x"/>
                                          </p:val>
                                        </p:tav>
                                      </p:tavLst>
                                    </p:anim>
                                    <p:anim calcmode="lin" valueType="num">
                                      <p:cBhvr additive="base">
                                        <p:cTn id="31" dur="1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3"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1500" fill="hold"/>
                                        <p:tgtEl>
                                          <p:spTgt spid="2"/>
                                        </p:tgtEl>
                                        <p:attrNameLst>
                                          <p:attrName>ppt_x</p:attrName>
                                        </p:attrNameLst>
                                      </p:cBhvr>
                                      <p:tavLst>
                                        <p:tav tm="0">
                                          <p:val>
                                            <p:strVal val="1+#ppt_w/2"/>
                                          </p:val>
                                        </p:tav>
                                        <p:tav tm="100000">
                                          <p:val>
                                            <p:strVal val="#ppt_x"/>
                                          </p:val>
                                        </p:tav>
                                      </p:tavLst>
                                    </p:anim>
                                    <p:anim calcmode="lin" valueType="num">
                                      <p:cBhvr additive="base">
                                        <p:cTn id="37" dur="1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1500" fill="hold"/>
                                        <p:tgtEl>
                                          <p:spTgt spid="7"/>
                                        </p:tgtEl>
                                        <p:attrNameLst>
                                          <p:attrName>ppt_x</p:attrName>
                                        </p:attrNameLst>
                                      </p:cBhvr>
                                      <p:tavLst>
                                        <p:tav tm="0">
                                          <p:val>
                                            <p:strVal val="1+#ppt_w/2"/>
                                          </p:val>
                                        </p:tav>
                                        <p:tav tm="100000">
                                          <p:val>
                                            <p:strVal val="#ppt_x"/>
                                          </p:val>
                                        </p:tav>
                                      </p:tavLst>
                                    </p:anim>
                                    <p:anim calcmode="lin" valueType="num">
                                      <p:cBhvr additive="base">
                                        <p:cTn id="43" dur="1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TextBox 1"/>
          <p:cNvSpPr txBox="1"/>
          <p:nvPr/>
        </p:nvSpPr>
        <p:spPr>
          <a:xfrm>
            <a:off x="107504" y="188640"/>
            <a:ext cx="8884872" cy="637097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zh-CN" sz="4800" dirty="0" smtClean="0"/>
              <a:t>         </a:t>
            </a:r>
            <a:r>
              <a:rPr lang="zh-CN" altLang="zh-CN" sz="4800" dirty="0" smtClean="0"/>
              <a:t>当今</a:t>
            </a:r>
            <a:r>
              <a:rPr lang="zh-CN" altLang="zh-CN" sz="4800" dirty="0"/>
              <a:t>流行的作文命题主要是三种模式，即标题作文、话题作文和新材料作文。其中“话题作文”已经日薄西山，风光不再；“标题作文”正在推陈出新，重现生机；而“新材料作文”则风头颇劲，引领潮流</a:t>
            </a:r>
            <a:r>
              <a:rPr lang="zh-CN" altLang="zh-CN" sz="4800" dirty="0" smtClean="0"/>
              <a:t>。</a:t>
            </a:r>
            <a:endParaRPr lang="en-US" altLang="zh-CN" sz="4800" dirty="0" smtClean="0"/>
          </a:p>
          <a:p>
            <a:r>
              <a:rPr lang="zh-CN" altLang="en-US" sz="3200" dirty="0" smtClean="0"/>
              <a:t>   </a:t>
            </a:r>
            <a:r>
              <a:rPr lang="zh-CN" altLang="en-US" sz="3600" dirty="0" smtClean="0">
                <a:latin typeface="楷体_GB2312" pitchFamily="49" charset="-122"/>
                <a:ea typeface="楷体_GB2312" pitchFamily="49" charset="-122"/>
              </a:rPr>
              <a:t>（参见中国人民大学复印报刊资料</a:t>
            </a:r>
            <a:r>
              <a:rPr lang="en-US" altLang="zh-CN" sz="3600" dirty="0" smtClean="0">
                <a:latin typeface="楷体_GB2312" pitchFamily="49" charset="-122"/>
                <a:ea typeface="楷体_GB2312" pitchFamily="49" charset="-122"/>
              </a:rPr>
              <a:t>《</a:t>
            </a:r>
            <a:r>
              <a:rPr lang="zh-CN" altLang="en-US" sz="3600" dirty="0" smtClean="0">
                <a:latin typeface="楷体_GB2312" pitchFamily="49" charset="-122"/>
                <a:ea typeface="楷体_GB2312" pitchFamily="49" charset="-122"/>
              </a:rPr>
              <a:t>高中语文教与学</a:t>
            </a:r>
            <a:r>
              <a:rPr lang="en-US" altLang="zh-CN" sz="3600" dirty="0" smtClean="0">
                <a:latin typeface="楷体_GB2312" pitchFamily="49" charset="-122"/>
                <a:ea typeface="楷体_GB2312" pitchFamily="49" charset="-122"/>
              </a:rPr>
              <a:t>》</a:t>
            </a:r>
            <a:r>
              <a:rPr lang="zh-CN" altLang="en-US" sz="3600" dirty="0" smtClean="0">
                <a:latin typeface="楷体_GB2312" pitchFamily="49" charset="-122"/>
                <a:ea typeface="楷体_GB2312" pitchFamily="49" charset="-122"/>
              </a:rPr>
              <a:t>，</a:t>
            </a:r>
            <a:r>
              <a:rPr lang="en-US" altLang="zh-CN" sz="3600" dirty="0" smtClean="0">
                <a:latin typeface="楷体_GB2312" pitchFamily="49" charset="-122"/>
                <a:ea typeface="楷体_GB2312" pitchFamily="49" charset="-122"/>
              </a:rPr>
              <a:t>2011</a:t>
            </a:r>
            <a:r>
              <a:rPr lang="zh-CN" altLang="en-US" sz="3600" dirty="0" smtClean="0">
                <a:latin typeface="楷体_GB2312" pitchFamily="49" charset="-122"/>
                <a:ea typeface="楷体_GB2312" pitchFamily="49" charset="-122"/>
              </a:rPr>
              <a:t>年第</a:t>
            </a:r>
            <a:r>
              <a:rPr lang="en-US" altLang="zh-CN" sz="3600" dirty="0" smtClean="0">
                <a:latin typeface="楷体_GB2312" pitchFamily="49" charset="-122"/>
                <a:ea typeface="楷体_GB2312" pitchFamily="49" charset="-122"/>
              </a:rPr>
              <a:t>7</a:t>
            </a:r>
            <a:r>
              <a:rPr lang="zh-CN" altLang="en-US" sz="3600" dirty="0" smtClean="0">
                <a:latin typeface="楷体_GB2312" pitchFamily="49" charset="-122"/>
                <a:ea typeface="楷体_GB2312" pitchFamily="49" charset="-122"/>
              </a:rPr>
              <a:t>期）</a:t>
            </a:r>
            <a:endParaRPr lang="zh-CN" altLang="en-US" sz="3600" dirty="0">
              <a:latin typeface="楷体_GB2312" pitchFamily="49" charset="-122"/>
              <a:ea typeface="楷体_GB2312" pitchFamily="49" charset="-122"/>
            </a:endParaRPr>
          </a:p>
        </p:txBody>
      </p:sp>
    </p:spTree>
    <p:extLst>
      <p:ext uri="{BB962C8B-B14F-4D97-AF65-F5344CB8AC3E}">
        <p14:creationId xmlns:p14="http://schemas.microsoft.com/office/powerpoint/2010/main" val="1645155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3)">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87435" y="188639"/>
            <a:ext cx="8424936" cy="172354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zh-CN" altLang="en-US" sz="4400" dirty="0" smtClean="0">
                <a:latin typeface="黑体"/>
                <a:ea typeface="黑体"/>
              </a:rPr>
              <a:t>▲</a:t>
            </a:r>
            <a:r>
              <a:rPr lang="zh-CN" altLang="en-US" sz="4600" dirty="0" smtClean="0"/>
              <a:t>新材料作文题型（模式）的</a:t>
            </a:r>
            <a:endParaRPr lang="en-US" altLang="zh-CN" sz="4600" dirty="0" smtClean="0"/>
          </a:p>
          <a:p>
            <a:pPr algn="ctr"/>
            <a:r>
              <a:rPr lang="zh-CN" altLang="en-US" sz="6000" dirty="0" smtClean="0">
                <a:latin typeface="黑体" pitchFamily="2" charset="-122"/>
                <a:ea typeface="黑体" pitchFamily="2" charset="-122"/>
              </a:rPr>
              <a:t>八大特点</a:t>
            </a:r>
            <a:endParaRPr lang="zh-CN" altLang="en-US" sz="6000" dirty="0">
              <a:latin typeface="黑体" pitchFamily="2" charset="-122"/>
              <a:ea typeface="黑体" pitchFamily="2" charset="-122"/>
            </a:endParaRPr>
          </a:p>
        </p:txBody>
      </p:sp>
      <p:sp>
        <p:nvSpPr>
          <p:cNvPr id="3" name="TextBox 2"/>
          <p:cNvSpPr txBox="1"/>
          <p:nvPr/>
        </p:nvSpPr>
        <p:spPr>
          <a:xfrm>
            <a:off x="309236" y="5733255"/>
            <a:ext cx="3968497" cy="769441"/>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r>
              <a:rPr lang="en-US" altLang="zh-CN" sz="4400" dirty="0" smtClean="0"/>
              <a:t>4.</a:t>
            </a:r>
            <a:r>
              <a:rPr lang="zh-CN" altLang="en-US" sz="4400" dirty="0" smtClean="0"/>
              <a:t>立意的发散性</a:t>
            </a:r>
            <a:endParaRPr lang="zh-CN" altLang="en-US" sz="4400" dirty="0"/>
          </a:p>
        </p:txBody>
      </p:sp>
      <p:sp>
        <p:nvSpPr>
          <p:cNvPr id="4" name="TextBox 3"/>
          <p:cNvSpPr txBox="1"/>
          <p:nvPr/>
        </p:nvSpPr>
        <p:spPr>
          <a:xfrm>
            <a:off x="309236" y="3501008"/>
            <a:ext cx="3968497" cy="769441"/>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altLang="zh-CN" sz="4400" dirty="0" smtClean="0"/>
              <a:t>2.</a:t>
            </a:r>
            <a:r>
              <a:rPr lang="zh-CN" altLang="en-US" sz="4400" dirty="0" smtClean="0"/>
              <a:t>内涵的丰富性</a:t>
            </a:r>
            <a:endParaRPr lang="zh-CN" altLang="en-US" sz="4400" dirty="0"/>
          </a:p>
        </p:txBody>
      </p:sp>
      <p:sp>
        <p:nvSpPr>
          <p:cNvPr id="5" name="TextBox 4"/>
          <p:cNvSpPr txBox="1"/>
          <p:nvPr/>
        </p:nvSpPr>
        <p:spPr>
          <a:xfrm>
            <a:off x="309236" y="4653136"/>
            <a:ext cx="3968497" cy="76944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4400" dirty="0" smtClean="0"/>
              <a:t>3.</a:t>
            </a:r>
            <a:r>
              <a:rPr lang="zh-CN" altLang="en-US" sz="4400" dirty="0" smtClean="0"/>
              <a:t>主题的层级性</a:t>
            </a:r>
            <a:endParaRPr lang="zh-CN" altLang="en-US" sz="4400" dirty="0"/>
          </a:p>
        </p:txBody>
      </p:sp>
      <p:sp>
        <p:nvSpPr>
          <p:cNvPr id="6" name="TextBox 5"/>
          <p:cNvSpPr txBox="1"/>
          <p:nvPr/>
        </p:nvSpPr>
        <p:spPr>
          <a:xfrm>
            <a:off x="4734599" y="2305693"/>
            <a:ext cx="4077772" cy="76944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altLang="zh-CN" sz="4400" dirty="0" smtClean="0"/>
              <a:t>5.</a:t>
            </a:r>
            <a:r>
              <a:rPr lang="zh-CN" altLang="en-US" sz="4400" dirty="0" smtClean="0"/>
              <a:t>角度的价位性</a:t>
            </a:r>
            <a:endParaRPr lang="zh-CN" altLang="en-US" sz="4400" dirty="0"/>
          </a:p>
        </p:txBody>
      </p:sp>
      <p:sp>
        <p:nvSpPr>
          <p:cNvPr id="7" name="TextBox 6"/>
          <p:cNvSpPr txBox="1"/>
          <p:nvPr/>
        </p:nvSpPr>
        <p:spPr>
          <a:xfrm>
            <a:off x="309236" y="2318352"/>
            <a:ext cx="3968497" cy="769441"/>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4400" dirty="0" smtClean="0"/>
              <a:t>1.</a:t>
            </a:r>
            <a:r>
              <a:rPr lang="zh-CN" altLang="en-US" sz="4400" dirty="0" smtClean="0"/>
              <a:t>材料的具体性</a:t>
            </a:r>
            <a:endParaRPr lang="zh-CN" altLang="en-US" sz="4400" dirty="0"/>
          </a:p>
        </p:txBody>
      </p:sp>
      <p:sp>
        <p:nvSpPr>
          <p:cNvPr id="8" name="TextBox 7"/>
          <p:cNvSpPr txBox="1"/>
          <p:nvPr/>
        </p:nvSpPr>
        <p:spPr>
          <a:xfrm>
            <a:off x="4707915" y="3501008"/>
            <a:ext cx="4104456" cy="769441"/>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altLang="zh-CN" sz="4400" dirty="0" smtClean="0"/>
              <a:t>6.</a:t>
            </a:r>
            <a:r>
              <a:rPr lang="zh-CN" altLang="en-US" sz="4400" dirty="0" smtClean="0"/>
              <a:t>选择的自主性</a:t>
            </a:r>
            <a:endParaRPr lang="zh-CN" altLang="en-US" sz="4400" dirty="0"/>
          </a:p>
        </p:txBody>
      </p:sp>
      <p:sp>
        <p:nvSpPr>
          <p:cNvPr id="9" name="TextBox 8"/>
          <p:cNvSpPr txBox="1"/>
          <p:nvPr/>
        </p:nvSpPr>
        <p:spPr>
          <a:xfrm>
            <a:off x="4734599" y="4653135"/>
            <a:ext cx="4077772" cy="769441"/>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altLang="zh-CN" sz="4400" dirty="0" smtClean="0"/>
              <a:t>7.</a:t>
            </a:r>
            <a:r>
              <a:rPr lang="zh-CN" altLang="en-US" sz="4400" dirty="0" smtClean="0"/>
              <a:t>文体的多样性</a:t>
            </a:r>
            <a:endParaRPr lang="zh-CN" altLang="en-US" sz="4400" dirty="0"/>
          </a:p>
        </p:txBody>
      </p:sp>
      <p:sp>
        <p:nvSpPr>
          <p:cNvPr id="10" name="TextBox 9"/>
          <p:cNvSpPr txBox="1"/>
          <p:nvPr/>
        </p:nvSpPr>
        <p:spPr>
          <a:xfrm>
            <a:off x="4734599" y="5733256"/>
            <a:ext cx="4077772" cy="76944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z="4400" dirty="0" smtClean="0"/>
              <a:t>8.</a:t>
            </a:r>
            <a:r>
              <a:rPr lang="zh-CN" altLang="en-US" sz="4400" dirty="0" smtClean="0"/>
              <a:t>整体的开放</a:t>
            </a:r>
            <a:r>
              <a:rPr lang="zh-CN" altLang="en-US" sz="4400" dirty="0" smtClean="0">
                <a:hlinkClick r:id="rId3" action="ppaction://hlinksldjump"/>
              </a:rPr>
              <a:t>性</a:t>
            </a:r>
            <a:endParaRPr lang="zh-CN" altLang="en-US" sz="4400" dirty="0"/>
          </a:p>
        </p:txBody>
      </p:sp>
    </p:spTree>
    <p:extLst>
      <p:ext uri="{BB962C8B-B14F-4D97-AF65-F5344CB8AC3E}">
        <p14:creationId xmlns:p14="http://schemas.microsoft.com/office/powerpoint/2010/main" val="1576771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1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1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right)">
                                      <p:cBhvr>
                                        <p:cTn id="27" dur="1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1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arn(inVertical)">
                                      <p:cBhvr>
                                        <p:cTn id="37" dur="1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37"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arn(outVertical)">
                                      <p:cBhvr>
                                        <p:cTn id="42" dur="1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251520" y="92834"/>
            <a:ext cx="8501122" cy="338554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spcBef>
                <a:spcPct val="50000"/>
              </a:spcBef>
              <a:defRPr/>
            </a:pPr>
            <a:r>
              <a:rPr lang="en-US" altLang="zh-CN" sz="5400" dirty="0">
                <a:ea typeface="宋体" pitchFamily="2" charset="-122"/>
              </a:rPr>
              <a:t>   </a:t>
            </a:r>
            <a:r>
              <a:rPr lang="en-US" altLang="zh-CN" sz="5400" dirty="0" smtClean="0">
                <a:ea typeface="宋体" pitchFamily="2" charset="-122"/>
              </a:rPr>
              <a:t>    </a:t>
            </a:r>
            <a:r>
              <a:rPr lang="zh-CN" altLang="en-US" sz="4000" dirty="0" smtClean="0">
                <a:solidFill>
                  <a:schemeClr val="tx1"/>
                </a:solidFill>
                <a:ea typeface="楷体_GB2312" pitchFamily="49" charset="-122"/>
              </a:rPr>
              <a:t>要求</a:t>
            </a:r>
            <a:r>
              <a:rPr lang="zh-CN" altLang="en-US" sz="4000" b="1" i="1" dirty="0">
                <a:solidFill>
                  <a:srgbClr val="FF0000"/>
                </a:solidFill>
                <a:ea typeface="楷体_GB2312" pitchFamily="49" charset="-122"/>
              </a:rPr>
              <a:t>全面理解材料</a:t>
            </a:r>
            <a:r>
              <a:rPr lang="zh-CN" altLang="en-US" sz="4000" dirty="0">
                <a:solidFill>
                  <a:schemeClr val="tx1"/>
                </a:solidFill>
                <a:ea typeface="楷体_GB2312" pitchFamily="49" charset="-122"/>
              </a:rPr>
              <a:t>，但可以</a:t>
            </a:r>
            <a:r>
              <a:rPr lang="zh-CN" altLang="en-US" sz="4000" b="1" i="1" dirty="0">
                <a:solidFill>
                  <a:srgbClr val="FF0000"/>
                </a:solidFill>
                <a:ea typeface="楷体_GB2312" pitchFamily="49" charset="-122"/>
              </a:rPr>
              <a:t>选择一个侧面、一个角度</a:t>
            </a:r>
            <a:r>
              <a:rPr lang="zh-CN" altLang="en-US" sz="4000" dirty="0">
                <a:solidFill>
                  <a:schemeClr val="tx1"/>
                </a:solidFill>
                <a:ea typeface="楷体_GB2312" pitchFamily="49" charset="-122"/>
              </a:rPr>
              <a:t>构思作文。自主确定立意，确定文体，确定标题；不要脱离材料的含意作文，不要套作，不得抄袭</a:t>
            </a:r>
            <a:r>
              <a:rPr lang="zh-CN" altLang="en-US" sz="4000" dirty="0" smtClean="0">
                <a:solidFill>
                  <a:schemeClr val="tx1"/>
                </a:solidFill>
                <a:ea typeface="楷体_GB2312" pitchFamily="49" charset="-122"/>
              </a:rPr>
              <a:t>。                             （</a:t>
            </a:r>
            <a:r>
              <a:rPr lang="en-US" altLang="zh-CN" sz="4000" dirty="0" smtClean="0">
                <a:solidFill>
                  <a:schemeClr val="tx1"/>
                </a:solidFill>
                <a:ea typeface="楷体_GB2312" pitchFamily="49" charset="-122"/>
              </a:rPr>
              <a:t>2006</a:t>
            </a:r>
            <a:r>
              <a:rPr lang="zh-CN" altLang="en-US" sz="4000" dirty="0" smtClean="0">
                <a:solidFill>
                  <a:schemeClr val="tx1"/>
                </a:solidFill>
                <a:ea typeface="楷体_GB2312" pitchFamily="49" charset="-122"/>
              </a:rPr>
              <a:t>年）</a:t>
            </a:r>
            <a:endParaRPr lang="zh-CN" altLang="en-US" sz="4000" dirty="0">
              <a:solidFill>
                <a:schemeClr val="tx1"/>
              </a:solidFill>
              <a:ea typeface="楷体_GB2312" pitchFamily="49" charset="-122"/>
            </a:endParaRPr>
          </a:p>
        </p:txBody>
      </p:sp>
      <p:sp>
        <p:nvSpPr>
          <p:cNvPr id="2" name="TextBox 1"/>
          <p:cNvSpPr txBox="1"/>
          <p:nvPr/>
        </p:nvSpPr>
        <p:spPr>
          <a:xfrm>
            <a:off x="251520" y="3645024"/>
            <a:ext cx="8603033" cy="31700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4000" dirty="0" smtClean="0">
                <a:latin typeface="黑体" pitchFamily="2" charset="-122"/>
                <a:ea typeface="黑体" pitchFamily="2" charset="-122"/>
              </a:rPr>
              <a:t>    要求</a:t>
            </a:r>
            <a:r>
              <a:rPr lang="zh-CN" altLang="en-US" sz="4000" b="1" i="1" dirty="0">
                <a:solidFill>
                  <a:srgbClr val="FF0000"/>
                </a:solidFill>
                <a:latin typeface="黑体" pitchFamily="2" charset="-122"/>
                <a:ea typeface="黑体" pitchFamily="2" charset="-122"/>
              </a:rPr>
              <a:t>选择一个角度</a:t>
            </a:r>
            <a:r>
              <a:rPr lang="zh-CN" altLang="en-US" sz="4000" dirty="0">
                <a:latin typeface="黑体" pitchFamily="2" charset="-122"/>
                <a:ea typeface="黑体" pitchFamily="2" charset="-122"/>
              </a:rPr>
              <a:t>构思作文，自主确定立意，确定文体，确定标题；不要脱离材料内容及含意的范围作文，不要套作，不得抄袭。       </a:t>
            </a:r>
            <a:r>
              <a:rPr lang="zh-CN" altLang="en-US" sz="4000" dirty="0"/>
              <a:t>                                                                       </a:t>
            </a:r>
            <a:r>
              <a:rPr lang="zh-CN" altLang="en-US" sz="4000" dirty="0" smtClean="0"/>
              <a:t>         </a:t>
            </a:r>
            <a:endParaRPr lang="en-US" altLang="zh-CN" sz="4000" dirty="0" smtClean="0"/>
          </a:p>
          <a:p>
            <a:r>
              <a:rPr lang="en-US" altLang="zh-CN" sz="4000" dirty="0"/>
              <a:t> </a:t>
            </a:r>
            <a:r>
              <a:rPr lang="en-US" altLang="zh-CN" sz="4000" dirty="0" smtClean="0"/>
              <a:t>                                      </a:t>
            </a:r>
            <a:r>
              <a:rPr lang="zh-CN" altLang="en-US" sz="3600" dirty="0" smtClean="0"/>
              <a:t>（</a:t>
            </a:r>
            <a:r>
              <a:rPr lang="en-US" altLang="zh-CN" sz="3600" dirty="0"/>
              <a:t>2007</a:t>
            </a:r>
            <a:r>
              <a:rPr lang="zh-CN" altLang="en-US" sz="3600" dirty="0"/>
              <a:t>年</a:t>
            </a:r>
            <a:r>
              <a:rPr lang="en-US" altLang="zh-CN" sz="3600" dirty="0"/>
              <a:t>—2008</a:t>
            </a:r>
            <a:r>
              <a:rPr lang="zh-CN" altLang="en-US" sz="3600" dirty="0"/>
              <a:t>年）</a:t>
            </a:r>
          </a:p>
        </p:txBody>
      </p:sp>
    </p:spTree>
    <p:extLst>
      <p:ext uri="{BB962C8B-B14F-4D97-AF65-F5344CB8AC3E}">
        <p14:creationId xmlns:p14="http://schemas.microsoft.com/office/powerpoint/2010/main" val="330402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outVertical)">
                                      <p:cBhvr>
                                        <p:cTn id="12"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extBox 1"/>
          <p:cNvSpPr txBox="1"/>
          <p:nvPr/>
        </p:nvSpPr>
        <p:spPr>
          <a:xfrm>
            <a:off x="179512" y="188640"/>
            <a:ext cx="8784976" cy="295465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fontAlgn="auto">
              <a:spcBef>
                <a:spcPts val="0"/>
              </a:spcBef>
              <a:spcAft>
                <a:spcPts val="0"/>
              </a:spcAft>
              <a:defRPr/>
            </a:pPr>
            <a:r>
              <a:rPr lang="zh-CN" altLang="en-US" sz="5400" dirty="0"/>
              <a:t>       </a:t>
            </a:r>
            <a:r>
              <a:rPr lang="zh-CN" altLang="en-US" sz="4400" dirty="0" smtClean="0"/>
              <a:t>要求</a:t>
            </a:r>
            <a:r>
              <a:rPr lang="zh-CN" altLang="en-US" sz="4400" i="1" dirty="0">
                <a:solidFill>
                  <a:srgbClr val="FF0000"/>
                </a:solidFill>
                <a:latin typeface="华文琥珀" pitchFamily="2" charset="-122"/>
                <a:ea typeface="华文琥珀" pitchFamily="2" charset="-122"/>
              </a:rPr>
              <a:t>选准角度，明确立意</a:t>
            </a:r>
            <a:r>
              <a:rPr lang="zh-CN" altLang="en-US" sz="4400" dirty="0"/>
              <a:t>，自选文体，自拟标题；不要脱离材料内容及含意的范围作文，不要套作，不得抄袭</a:t>
            </a:r>
            <a:r>
              <a:rPr lang="zh-CN" altLang="en-US" sz="4400" dirty="0" smtClean="0"/>
              <a:t>。（</a:t>
            </a:r>
            <a:r>
              <a:rPr lang="en-US" altLang="zh-CN" sz="4400" dirty="0" smtClean="0"/>
              <a:t>2009</a:t>
            </a:r>
            <a:r>
              <a:rPr lang="zh-CN" altLang="en-US" sz="4400" dirty="0" smtClean="0"/>
              <a:t>年</a:t>
            </a:r>
            <a:r>
              <a:rPr lang="en-US" altLang="zh-CN" sz="4400" dirty="0" smtClean="0"/>
              <a:t>—2010</a:t>
            </a:r>
            <a:r>
              <a:rPr lang="zh-CN" altLang="en-US" sz="4400" dirty="0" smtClean="0"/>
              <a:t>年）</a:t>
            </a:r>
            <a:endParaRPr lang="zh-CN" altLang="en-US" sz="4400" dirty="0"/>
          </a:p>
        </p:txBody>
      </p:sp>
      <p:sp>
        <p:nvSpPr>
          <p:cNvPr id="3" name="TextBox 2"/>
          <p:cNvSpPr txBox="1"/>
          <p:nvPr/>
        </p:nvSpPr>
        <p:spPr>
          <a:xfrm>
            <a:off x="167361" y="3573016"/>
            <a:ext cx="8784976" cy="295465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fontAlgn="auto">
              <a:spcBef>
                <a:spcPts val="0"/>
              </a:spcBef>
              <a:spcAft>
                <a:spcPts val="0"/>
              </a:spcAft>
              <a:defRPr/>
            </a:pPr>
            <a:r>
              <a:rPr lang="zh-CN" altLang="en-US" sz="5400" dirty="0"/>
              <a:t>        </a:t>
            </a:r>
            <a:r>
              <a:rPr lang="zh-CN" altLang="en-US" sz="4400" dirty="0" smtClean="0"/>
              <a:t>要求</a:t>
            </a:r>
            <a:r>
              <a:rPr lang="zh-CN" altLang="zh-CN" sz="4400" b="1" i="1" dirty="0">
                <a:solidFill>
                  <a:srgbClr val="FF0000"/>
                </a:solidFill>
                <a:latin typeface="华文新魏" pitchFamily="2" charset="-122"/>
                <a:ea typeface="华文新魏" pitchFamily="2" charset="-122"/>
              </a:rPr>
              <a:t>选好角度，确定立意，明确文体</a:t>
            </a:r>
            <a:r>
              <a:rPr lang="zh-CN" altLang="zh-CN" sz="4400" dirty="0"/>
              <a:t>，自拟标题</a:t>
            </a:r>
            <a:r>
              <a:rPr lang="zh-CN" altLang="en-US" sz="4400" dirty="0" smtClean="0"/>
              <a:t>；</a:t>
            </a:r>
            <a:r>
              <a:rPr lang="zh-CN" altLang="en-US" sz="4400" dirty="0"/>
              <a:t>不要脱离材料内容及含意的范围作文，不要套作，不得抄袭</a:t>
            </a:r>
            <a:r>
              <a:rPr lang="zh-CN" altLang="en-US" sz="4400" dirty="0" smtClean="0"/>
              <a:t>。（</a:t>
            </a:r>
            <a:r>
              <a:rPr lang="en-US" altLang="zh-CN" sz="4400" dirty="0" smtClean="0"/>
              <a:t>2011</a:t>
            </a:r>
            <a:r>
              <a:rPr lang="zh-CN" altLang="en-US" sz="4400" dirty="0" smtClean="0"/>
              <a:t>年</a:t>
            </a:r>
            <a:r>
              <a:rPr lang="en-US" altLang="zh-CN" sz="4400" dirty="0" smtClean="0"/>
              <a:t>—2013</a:t>
            </a:r>
            <a:r>
              <a:rPr lang="zh-CN" altLang="en-US" sz="4400" dirty="0" smtClean="0">
                <a:hlinkClick r:id="rId3" action="ppaction://hlinksldjump"/>
              </a:rPr>
              <a:t>年</a:t>
            </a:r>
            <a:r>
              <a:rPr lang="zh-CN" altLang="en-US" sz="4400" dirty="0" smtClean="0"/>
              <a:t>）</a:t>
            </a:r>
            <a:endParaRPr lang="zh-CN" altLang="en-US" sz="4400" dirty="0"/>
          </a:p>
        </p:txBody>
      </p:sp>
    </p:spTree>
    <p:extLst>
      <p:ext uri="{BB962C8B-B14F-4D97-AF65-F5344CB8AC3E}">
        <p14:creationId xmlns:p14="http://schemas.microsoft.com/office/powerpoint/2010/main" val="26736659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extBox 1"/>
          <p:cNvSpPr txBox="1"/>
          <p:nvPr/>
        </p:nvSpPr>
        <p:spPr>
          <a:xfrm>
            <a:off x="72008" y="44624"/>
            <a:ext cx="9036496" cy="670952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altLang="zh-CN" sz="2400" dirty="0" smtClean="0">
                <a:latin typeface="宋体"/>
                <a:ea typeface="宋体"/>
              </a:rPr>
              <a:t>▲</a:t>
            </a:r>
            <a:r>
              <a:rPr lang="zh-CN" altLang="zh-CN" sz="2400" dirty="0" smtClean="0"/>
              <a:t>阅读</a:t>
            </a:r>
            <a:r>
              <a:rPr lang="zh-CN" altLang="zh-CN" sz="2400" dirty="0"/>
              <a:t>下面的文字，根据要求作文</a:t>
            </a:r>
            <a:r>
              <a:rPr lang="zh-CN" altLang="zh-CN" sz="2400" dirty="0" smtClean="0"/>
              <a:t>。</a:t>
            </a:r>
            <a:endParaRPr lang="zh-CN" altLang="zh-CN" sz="2400" dirty="0"/>
          </a:p>
          <a:p>
            <a:r>
              <a:rPr lang="en-GB" altLang="zh-CN" sz="2400" dirty="0"/>
              <a:t>    </a:t>
            </a:r>
            <a:r>
              <a:rPr lang="en-GB" altLang="zh-CN" sz="2400" dirty="0" smtClean="0"/>
              <a:t>      </a:t>
            </a:r>
            <a:r>
              <a:rPr lang="zh-CN" altLang="zh-CN" sz="2600" dirty="0" smtClean="0">
                <a:latin typeface="楷体_GB2312" pitchFamily="49" charset="-122"/>
                <a:ea typeface="楷体_GB2312" pitchFamily="49" charset="-122"/>
              </a:rPr>
              <a:t>有</a:t>
            </a:r>
            <a:r>
              <a:rPr lang="zh-CN" altLang="zh-CN" sz="2600" dirty="0">
                <a:latin typeface="楷体_GB2312" pitchFamily="49" charset="-122"/>
                <a:ea typeface="楷体_GB2312" pitchFamily="49" charset="-122"/>
              </a:rPr>
              <a:t>一个人经过非常热闹的火车站前，看到一个双腿残疾的人摆着卖铅笔的小摊。他漫不经心地丢下了一百元，当做施舍。但走了不久，这个人又折回来了，他抱歉地对这位摊主说：“不好意思，你是一个生意人，我竟然把你当成一个乞丐了。”</a:t>
            </a:r>
          </a:p>
          <a:p>
            <a:r>
              <a:rPr lang="en-US" altLang="zh-CN" sz="2600" dirty="0" smtClean="0">
                <a:latin typeface="楷体_GB2312" pitchFamily="49" charset="-122"/>
                <a:ea typeface="楷体_GB2312" pitchFamily="49" charset="-122"/>
              </a:rPr>
              <a:t>    </a:t>
            </a:r>
            <a:r>
              <a:rPr lang="zh-CN" altLang="zh-CN" sz="2600" dirty="0" smtClean="0">
                <a:latin typeface="楷体_GB2312" pitchFamily="49" charset="-122"/>
                <a:ea typeface="楷体_GB2312" pitchFamily="49" charset="-122"/>
              </a:rPr>
              <a:t>过</a:t>
            </a:r>
            <a:r>
              <a:rPr lang="zh-CN" altLang="zh-CN" sz="2600" dirty="0">
                <a:latin typeface="楷体_GB2312" pitchFamily="49" charset="-122"/>
                <a:ea typeface="楷体_GB2312" pitchFamily="49" charset="-122"/>
              </a:rPr>
              <a:t>了几年，他再次经过火车站附近。发现一家规模不小的商店门口，老板坐在那里微笑着跟自己打招呼：“我一直期待你的出现。你是第一个把我当成生意人看待的人。你看，我现在拥有了</a:t>
            </a:r>
            <a:r>
              <a:rPr lang="zh-CN" altLang="zh-CN" sz="2600" dirty="0" smtClean="0">
                <a:latin typeface="楷体_GB2312" pitchFamily="49" charset="-122"/>
                <a:ea typeface="楷体_GB2312" pitchFamily="49" charset="-122"/>
              </a:rPr>
              <a:t>自己的</a:t>
            </a:r>
            <a:r>
              <a:rPr lang="zh-CN" altLang="zh-CN" sz="2600" dirty="0">
                <a:latin typeface="楷体_GB2312" pitchFamily="49" charset="-122"/>
                <a:ea typeface="楷体_GB2312" pitchFamily="49" charset="-122"/>
              </a:rPr>
              <a:t>商店，成为一个名符其实的生意人了。”</a:t>
            </a:r>
            <a:r>
              <a:rPr lang="en-GB" altLang="zh-CN" sz="2600" dirty="0">
                <a:latin typeface="楷体_GB2312" pitchFamily="49" charset="-122"/>
                <a:ea typeface="楷体_GB2312" pitchFamily="49" charset="-122"/>
              </a:rPr>
              <a:t> </a:t>
            </a:r>
            <a:endParaRPr lang="zh-CN" altLang="zh-CN" sz="2600" dirty="0">
              <a:latin typeface="楷体_GB2312" pitchFamily="49" charset="-122"/>
              <a:ea typeface="楷体_GB2312" pitchFamily="49" charset="-122"/>
            </a:endParaRPr>
          </a:p>
          <a:p>
            <a:r>
              <a:rPr lang="en-US" altLang="zh-CN" sz="2600" dirty="0" smtClean="0">
                <a:latin typeface="楷体_GB2312" pitchFamily="49" charset="-122"/>
                <a:ea typeface="楷体_GB2312" pitchFamily="49" charset="-122"/>
              </a:rPr>
              <a:t>    </a:t>
            </a:r>
            <a:r>
              <a:rPr lang="zh-CN" altLang="zh-CN" sz="2600" dirty="0" smtClean="0">
                <a:latin typeface="楷体_GB2312" pitchFamily="49" charset="-122"/>
                <a:ea typeface="楷体_GB2312" pitchFamily="49" charset="-122"/>
              </a:rPr>
              <a:t>他</a:t>
            </a:r>
            <a:r>
              <a:rPr lang="zh-CN" altLang="zh-CN" sz="2600" dirty="0">
                <a:latin typeface="楷体_GB2312" pitchFamily="49" charset="-122"/>
                <a:ea typeface="楷体_GB2312" pitchFamily="49" charset="-122"/>
              </a:rPr>
              <a:t>仔细一看，这位老板正是那个曾经在火车站前摆过铅笔摊的残疾人。</a:t>
            </a:r>
          </a:p>
          <a:p>
            <a:r>
              <a:rPr lang="en-US" altLang="zh-CN" sz="2400" dirty="0" smtClean="0"/>
              <a:t>         </a:t>
            </a:r>
            <a:r>
              <a:rPr lang="zh-CN" altLang="zh-CN" sz="2400" dirty="0" smtClean="0"/>
              <a:t>根据</a:t>
            </a:r>
            <a:r>
              <a:rPr lang="zh-CN" altLang="zh-CN" sz="2400" dirty="0"/>
              <a:t>上述材料，写一篇文章。你可以讲述故事，抒发情感，也可以发表议论。</a:t>
            </a:r>
          </a:p>
          <a:p>
            <a:r>
              <a:rPr lang="zh-CN" altLang="zh-CN" sz="2400" dirty="0"/>
              <a:t>【注意】①角度自选，立意自定，题目自拟。②不得脱离材料内容及含义的范围作文。③除诗歌外，文体不限。④不得少于</a:t>
            </a:r>
            <a:r>
              <a:rPr lang="en-GB" altLang="zh-CN" sz="2400" dirty="0"/>
              <a:t>800</a:t>
            </a:r>
            <a:r>
              <a:rPr lang="zh-CN" altLang="zh-CN" sz="2400" dirty="0"/>
              <a:t>字。⑤不得抄袭、套作</a:t>
            </a:r>
            <a:r>
              <a:rPr lang="zh-CN" altLang="zh-CN" sz="2400" dirty="0" smtClean="0"/>
              <a:t>。</a:t>
            </a:r>
            <a:endParaRPr lang="zh-CN" altLang="zh-CN" sz="2400" dirty="0"/>
          </a:p>
        </p:txBody>
      </p:sp>
    </p:spTree>
    <p:extLst>
      <p:ext uri="{BB962C8B-B14F-4D97-AF65-F5344CB8AC3E}">
        <p14:creationId xmlns:p14="http://schemas.microsoft.com/office/powerpoint/2010/main" val="1904300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ou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08520" y="44624"/>
            <a:ext cx="8999984" cy="689419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3200" dirty="0" smtClean="0"/>
              <a:t>         </a:t>
            </a:r>
            <a:r>
              <a:rPr lang="zh-CN" altLang="zh-CN" sz="3400" dirty="0" smtClean="0"/>
              <a:t>本</a:t>
            </a:r>
            <a:r>
              <a:rPr lang="zh-CN" altLang="zh-CN" sz="3400" dirty="0"/>
              <a:t>试题的材料是一则贴近现实生活的小故事，有人物，有情节，也有过程和结局等。从内容看，非常简单，那位后来“拥有了自己的商店”、成为“一个名副其实的生意人”的残疾人，他之所以成功，就是由于当年有人称他“你是一位生意人”，给了他奋斗的动力。而其实那位过路人只是不经意的一种行为和话语，因为他已经并记得什么了。这些内容似乎体现了许多含意——施舍、尊重、肯定、鼓励、成功、感恩等，究竟什么才是材料的真正含意（主旨）呢？不少人认为是“尊重”，其实这种解读并不恰当，主要是过于关注第一段所叙述的内容，而有意无意忽略了材料</a:t>
            </a:r>
            <a:r>
              <a:rPr lang="zh-CN" altLang="zh-CN" sz="3400" dirty="0">
                <a:hlinkClick r:id="rId3" action="ppaction://hlinksldjump"/>
              </a:rPr>
              <a:t>的</a:t>
            </a:r>
            <a:r>
              <a:rPr lang="zh-CN" altLang="zh-CN" sz="3400" dirty="0"/>
              <a:t>整体。</a:t>
            </a:r>
            <a:endParaRPr lang="zh-CN" altLang="en-US" sz="3400" dirty="0"/>
          </a:p>
        </p:txBody>
      </p:sp>
    </p:spTree>
    <p:extLst>
      <p:ext uri="{BB962C8B-B14F-4D97-AF65-F5344CB8AC3E}">
        <p14:creationId xmlns:p14="http://schemas.microsoft.com/office/powerpoint/2010/main" val="840713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extBox 1"/>
          <p:cNvSpPr txBox="1"/>
          <p:nvPr/>
        </p:nvSpPr>
        <p:spPr>
          <a:xfrm>
            <a:off x="35496" y="339035"/>
            <a:ext cx="9036496" cy="618630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zh-CN" sz="3600" dirty="0" smtClean="0"/>
              <a:t>         </a:t>
            </a:r>
            <a:r>
              <a:rPr lang="zh-CN" altLang="zh-CN" sz="3600" dirty="0" smtClean="0"/>
              <a:t>从</a:t>
            </a:r>
            <a:r>
              <a:rPr lang="zh-CN" altLang="zh-CN" sz="3600" dirty="0"/>
              <a:t>全部材料</a:t>
            </a:r>
            <a:r>
              <a:rPr lang="zh-CN" altLang="zh-CN" sz="3600" dirty="0">
                <a:hlinkClick r:id="rId3" action="ppaction://hlinkfile"/>
              </a:rPr>
              <a:t>看</a:t>
            </a:r>
            <a:r>
              <a:rPr lang="zh-CN" altLang="zh-CN" sz="3600" dirty="0"/>
              <a:t>，“尊重”只能算是审题的“重要角度”，而非“中心角度”。真正主旨（含意）应该是“肯定”。理由很简单，也许过路人折回去向残疾人道歉的初衷，的确是考虑到“丢下”钱“当做施舍”是把残疾人“当成一个乞丐”，不够尊重他人。但几年后残疾人再次等到那位过路人的时候，有一句对审题来说至关重要的话——“你是第一个把我当成生意人看待的人”。由此不难知道，当年“你是一个生意人”这句话，才是残疾人后来事业发展的直接动力。</a:t>
            </a:r>
            <a:endParaRPr lang="zh-CN" altLang="en-US" sz="3600" dirty="0"/>
          </a:p>
        </p:txBody>
      </p:sp>
    </p:spTree>
    <p:extLst>
      <p:ext uri="{BB962C8B-B14F-4D97-AF65-F5344CB8AC3E}">
        <p14:creationId xmlns:p14="http://schemas.microsoft.com/office/powerpoint/2010/main" val="2333264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TextBox 1"/>
          <p:cNvSpPr txBox="1"/>
          <p:nvPr/>
        </p:nvSpPr>
        <p:spPr>
          <a:xfrm>
            <a:off x="251520" y="73069"/>
            <a:ext cx="8748464" cy="674030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altLang="zh-CN" sz="3600" dirty="0" smtClean="0"/>
              <a:t>         </a:t>
            </a:r>
            <a:r>
              <a:rPr lang="zh-CN" altLang="zh-CN" sz="3600" dirty="0" smtClean="0"/>
              <a:t>在</a:t>
            </a:r>
            <a:r>
              <a:rPr lang="zh-CN" altLang="zh-CN" sz="3600" dirty="0"/>
              <a:t>残疾人心目中，这是有人对他摆摊卖铅笔这种“生意”行为的明确</a:t>
            </a:r>
            <a:r>
              <a:rPr lang="zh-CN" altLang="zh-CN" sz="3600" dirty="0">
                <a:solidFill>
                  <a:srgbClr val="00B0F0"/>
                </a:solidFill>
                <a:latin typeface="华文琥珀" pitchFamily="2" charset="-122"/>
                <a:ea typeface="华文琥珀" pitchFamily="2" charset="-122"/>
              </a:rPr>
              <a:t>肯定</a:t>
            </a:r>
            <a:r>
              <a:rPr lang="zh-CN" altLang="zh-CN" sz="3600" dirty="0"/>
              <a:t>，也正是他渴望得到的社会认同。“尊重”不等于“肯定”，而残疾人需要的就是“肯定”，他也因此获得鼓励，树立了经商的信心。至于“尊重”“奋斗”“感恩”等，根据“角度自选”的要求，只要在具体写作过程能够关涉“肯定”这一含意，也是可以的。但假如从“行善”“素质”“奋斗”“自立”“邂逅”“友情”等方面进行立意，则属于“沾边角度”，肯定不符合题意了。</a:t>
            </a:r>
            <a:endParaRPr lang="zh-CN" altLang="en-US" sz="3600" dirty="0"/>
          </a:p>
        </p:txBody>
      </p:sp>
    </p:spTree>
    <p:extLst>
      <p:ext uri="{BB962C8B-B14F-4D97-AF65-F5344CB8AC3E}">
        <p14:creationId xmlns:p14="http://schemas.microsoft.com/office/powerpoint/2010/main" val="2694808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5496" y="33895"/>
            <a:ext cx="9036496" cy="674030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2400" dirty="0" smtClean="0">
                <a:latin typeface="宋体"/>
                <a:ea typeface="宋体"/>
              </a:rPr>
              <a:t>▲</a:t>
            </a:r>
            <a:r>
              <a:rPr lang="zh-CN" altLang="zh-CN" sz="2400" dirty="0" smtClean="0"/>
              <a:t>阅读</a:t>
            </a:r>
            <a:r>
              <a:rPr lang="zh-CN" altLang="zh-CN" sz="2400" dirty="0"/>
              <a:t>下面的文字，根据要求作文。</a:t>
            </a:r>
          </a:p>
          <a:p>
            <a:r>
              <a:rPr lang="en-US" altLang="zh-CN" sz="2400" dirty="0" smtClean="0"/>
              <a:t>         </a:t>
            </a:r>
            <a:r>
              <a:rPr lang="zh-CN" altLang="zh-CN" sz="2200" dirty="0" smtClean="0">
                <a:latin typeface="楷体_GB2312" pitchFamily="49" charset="-122"/>
                <a:ea typeface="楷体_GB2312" pitchFamily="49" charset="-122"/>
              </a:rPr>
              <a:t>有</a:t>
            </a:r>
            <a:r>
              <a:rPr lang="zh-CN" altLang="zh-CN" sz="2200" dirty="0">
                <a:latin typeface="楷体_GB2312" pitchFamily="49" charset="-122"/>
                <a:ea typeface="楷体_GB2312" pitchFamily="49" charset="-122"/>
              </a:rPr>
              <a:t>位少年很起劲地跟家里人闹别扭，甚至还没头没脑地跟他妈妈大吵一架，然后一气之下离家出走了。到了夜晚，他漫无目标，四处游荡，而且已经感觉到饥饿难耐。尽管也知道全家的人，尤其是父母亲，肯定非常担心和着急，正在设法四处寻找自己，但是为了表现少年特有的“倔强”和“自尊”，他并没有选择回家。</a:t>
            </a:r>
          </a:p>
          <a:p>
            <a:r>
              <a:rPr lang="en-US" altLang="zh-CN" sz="2200" dirty="0" smtClean="0">
                <a:latin typeface="楷体_GB2312" pitchFamily="49" charset="-122"/>
                <a:ea typeface="楷体_GB2312" pitchFamily="49" charset="-122"/>
              </a:rPr>
              <a:t>    </a:t>
            </a:r>
            <a:r>
              <a:rPr lang="zh-CN" altLang="zh-CN" sz="2200" dirty="0" smtClean="0">
                <a:latin typeface="楷体_GB2312" pitchFamily="49" charset="-122"/>
                <a:ea typeface="楷体_GB2312" pitchFamily="49" charset="-122"/>
              </a:rPr>
              <a:t>时间</a:t>
            </a:r>
            <a:r>
              <a:rPr lang="zh-CN" altLang="zh-CN" sz="2200" dirty="0">
                <a:latin typeface="楷体_GB2312" pitchFamily="49" charset="-122"/>
                <a:ea typeface="楷体_GB2312" pitchFamily="49" charset="-122"/>
              </a:rPr>
              <a:t>越来越晚了，饥肠辘辘的他，觉得自己的脚步慢慢变得沉重起来，便本能地来到一条小巷，在一个面摊前站了很久。后来一直在忙乎着的老板娘终于注意到他，而且也明白了什么，于是招呼他坐下，并送给他一碗热气腾腾的葱花面。少年感动不已，再三道谢。老板娘说：“我只是给了你一碗面，你妈妈每天都给你好吃好喝的，你却一点都没放在心上。”</a:t>
            </a:r>
          </a:p>
          <a:p>
            <a:r>
              <a:rPr lang="en-US" altLang="zh-CN" sz="2200" dirty="0" smtClean="0">
                <a:latin typeface="楷体_GB2312" pitchFamily="49" charset="-122"/>
                <a:ea typeface="楷体_GB2312" pitchFamily="49" charset="-122"/>
              </a:rPr>
              <a:t>    </a:t>
            </a:r>
            <a:r>
              <a:rPr lang="zh-CN" altLang="zh-CN" sz="2200" dirty="0" smtClean="0">
                <a:latin typeface="楷体_GB2312" pitchFamily="49" charset="-122"/>
                <a:ea typeface="楷体_GB2312" pitchFamily="49" charset="-122"/>
              </a:rPr>
              <a:t>在</a:t>
            </a:r>
            <a:r>
              <a:rPr lang="zh-CN" altLang="zh-CN" sz="2200" dirty="0">
                <a:latin typeface="楷体_GB2312" pitchFamily="49" charset="-122"/>
                <a:ea typeface="楷体_GB2312" pitchFamily="49" charset="-122"/>
              </a:rPr>
              <a:t>生活中，也许这并非个例。我们往往习惯了索取和享受，却忘记了感恩和知足。</a:t>
            </a:r>
          </a:p>
          <a:p>
            <a:r>
              <a:rPr lang="en-US" altLang="zh-CN" sz="2400" dirty="0" smtClean="0"/>
              <a:t>         </a:t>
            </a:r>
            <a:r>
              <a:rPr lang="zh-CN" altLang="zh-CN" sz="2400" dirty="0" smtClean="0"/>
              <a:t>根据</a:t>
            </a:r>
            <a:r>
              <a:rPr lang="zh-CN" altLang="zh-CN" sz="2400" dirty="0"/>
              <a:t>上述材料，写一篇文章。你可以讲述故事，抒发情感，也可以发表议论。</a:t>
            </a:r>
          </a:p>
          <a:p>
            <a:r>
              <a:rPr lang="zh-CN" altLang="zh-CN" sz="2400" dirty="0"/>
              <a:t>【注意】①角度自选，立意自定，题目自拟。②不得脱离材料内容及含义的范围作文。③除诗歌外，文体不限。④不得少于</a:t>
            </a:r>
            <a:r>
              <a:rPr lang="en-GB" altLang="zh-CN" sz="2400" dirty="0"/>
              <a:t>800</a:t>
            </a:r>
            <a:r>
              <a:rPr lang="zh-CN" altLang="zh-CN" sz="2400" dirty="0"/>
              <a:t>字。⑤不得抄袭、套作。</a:t>
            </a:r>
          </a:p>
        </p:txBody>
      </p:sp>
    </p:spTree>
    <p:extLst>
      <p:ext uri="{BB962C8B-B14F-4D97-AF65-F5344CB8AC3E}">
        <p14:creationId xmlns:p14="http://schemas.microsoft.com/office/powerpoint/2010/main" val="814364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extBox 1"/>
          <p:cNvSpPr txBox="1"/>
          <p:nvPr/>
        </p:nvSpPr>
        <p:spPr>
          <a:xfrm>
            <a:off x="35496" y="-27384"/>
            <a:ext cx="9036496" cy="6986528"/>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altLang="zh-CN" sz="2800" dirty="0" smtClean="0"/>
              <a:t>         </a:t>
            </a:r>
            <a:r>
              <a:rPr lang="zh-CN" altLang="zh-CN" sz="2800" dirty="0" smtClean="0"/>
              <a:t>从</a:t>
            </a:r>
            <a:r>
              <a:rPr lang="zh-CN" altLang="zh-CN" sz="2800" dirty="0"/>
              <a:t>内容看，那位少年在家时与家里人“起劲地闹别扭”“没头没脑地</a:t>
            </a:r>
            <a:r>
              <a:rPr lang="zh-CN" altLang="zh-CN" sz="2800" dirty="0" smtClean="0"/>
              <a:t>与</a:t>
            </a:r>
            <a:r>
              <a:rPr lang="zh-CN" altLang="en-US" sz="2800" dirty="0" smtClean="0"/>
              <a:t>他</a:t>
            </a:r>
            <a:r>
              <a:rPr lang="zh-CN" altLang="zh-CN" sz="2800" dirty="0" smtClean="0"/>
              <a:t>妈妈</a:t>
            </a:r>
            <a:r>
              <a:rPr lang="zh-CN" altLang="zh-CN" sz="2800" dirty="0"/>
              <a:t>大吵一架”，甚至离家出走，明知父母会担心和寻找，却故意躲而不见，只是为了表现自己的“倔强”和“自尊”；在饥肠辘辘之时，面对别人送给的一碗葱花面，他不仅“大为感动”，而且“再三道谢”。针对上述内容，我们可以分析出许多含意——叛逆、倔强、帮助、教育、感恩和知足等，这些都是可以考虑的。当然，材料最后“我们往往习惯了索取和享受，却忘记了感恩和知足”这句话，肯定会受到更多的注意，并由此得出诸如“我们要学会感恩”“我们要懂得知足”“我们不要一味地索取”等立意</a:t>
            </a:r>
            <a:r>
              <a:rPr lang="zh-CN" altLang="zh-CN" sz="2800" dirty="0" smtClean="0"/>
              <a:t>。仔细</a:t>
            </a:r>
            <a:r>
              <a:rPr lang="zh-CN" altLang="zh-CN" sz="2800" dirty="0"/>
              <a:t>分析材料，这些立意不是不可以，</a:t>
            </a:r>
            <a:r>
              <a:rPr lang="zh-CN" altLang="zh-CN" sz="2800" dirty="0" smtClean="0"/>
              <a:t>但</a:t>
            </a:r>
            <a:r>
              <a:rPr lang="zh-CN" altLang="en-US" sz="2800" dirty="0" smtClean="0"/>
              <a:t>其实</a:t>
            </a:r>
            <a:r>
              <a:rPr lang="zh-CN" altLang="zh-CN" sz="2800" dirty="0" smtClean="0"/>
              <a:t>还是</a:t>
            </a:r>
            <a:r>
              <a:rPr lang="zh-CN" altLang="zh-CN" sz="2800" dirty="0"/>
              <a:t>比较肤浅的，即“浅层含意”。若只是从“感恩”或“知足”等角度去写作，只能算是“符合题意”，还不能称为“切合题意”，因为“感恩”和“知足”只是材料的“重要角度”，并非“中</a:t>
            </a:r>
            <a:r>
              <a:rPr lang="zh-CN" altLang="zh-CN" sz="2800" dirty="0">
                <a:hlinkClick r:id="rId3" action="ppaction://hlinksldjump"/>
              </a:rPr>
              <a:t>心</a:t>
            </a:r>
            <a:r>
              <a:rPr lang="zh-CN" altLang="zh-CN" sz="2800" dirty="0"/>
              <a:t>角度”</a:t>
            </a:r>
            <a:r>
              <a:rPr lang="zh-CN" altLang="zh-CN" sz="2800" dirty="0" smtClean="0"/>
              <a:t>。</a:t>
            </a:r>
            <a:endParaRPr lang="zh-CN" altLang="en-US" sz="2800" dirty="0"/>
          </a:p>
        </p:txBody>
      </p:sp>
    </p:spTree>
    <p:extLst>
      <p:ext uri="{BB962C8B-B14F-4D97-AF65-F5344CB8AC3E}">
        <p14:creationId xmlns:p14="http://schemas.microsoft.com/office/powerpoint/2010/main" val="4105174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250" fill="hold"/>
                                        <p:tgtEl>
                                          <p:spTgt spid="2"/>
                                        </p:tgtEl>
                                        <p:attrNameLst>
                                          <p:attrName>ppt_x</p:attrName>
                                        </p:attrNameLst>
                                      </p:cBhvr>
                                      <p:tavLst>
                                        <p:tav tm="0">
                                          <p:val>
                                            <p:strVal val="1+#ppt_w/2"/>
                                          </p:val>
                                        </p:tav>
                                        <p:tav tm="100000">
                                          <p:val>
                                            <p:strVal val="#ppt_x"/>
                                          </p:val>
                                        </p:tav>
                                      </p:tavLst>
                                    </p:anim>
                                    <p:anim calcmode="lin" valueType="num">
                                      <p:cBhvr additive="base">
                                        <p:cTn id="8" dur="125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79512" y="404664"/>
            <a:ext cx="8856984" cy="187743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zh-CN" sz="4400" dirty="0" smtClean="0"/>
              <a:t>13.</a:t>
            </a:r>
            <a:r>
              <a:rPr lang="zh-CN" altLang="zh-CN" sz="4400" dirty="0"/>
              <a:t>作者为什么把牛犊引发的纠纷称作“黑色幽默”</a:t>
            </a:r>
            <a:r>
              <a:rPr lang="zh-CN" altLang="zh-CN" sz="4400" dirty="0" smtClean="0"/>
              <a:t>？</a:t>
            </a:r>
            <a:r>
              <a:rPr lang="zh-CN" altLang="en-US" sz="4400" dirty="0" smtClean="0"/>
              <a:t>（</a:t>
            </a:r>
            <a:r>
              <a:rPr lang="en-US" altLang="zh-CN" sz="4400" dirty="0" smtClean="0"/>
              <a:t>3</a:t>
            </a:r>
            <a:r>
              <a:rPr lang="zh-CN" altLang="en-US" sz="4400" dirty="0" smtClean="0"/>
              <a:t>分）</a:t>
            </a:r>
            <a:endParaRPr lang="en-US" altLang="zh-CN" sz="4400" dirty="0" smtClean="0"/>
          </a:p>
          <a:p>
            <a:r>
              <a:rPr lang="zh-CN" altLang="en-US" sz="2800" dirty="0" smtClean="0"/>
              <a:t>                                                                          （</a:t>
            </a:r>
            <a:r>
              <a:rPr lang="en-US" altLang="zh-CN" sz="2800" dirty="0" smtClean="0"/>
              <a:t>2013</a:t>
            </a:r>
            <a:r>
              <a:rPr lang="zh-CN" altLang="en-US" sz="2800" dirty="0" smtClean="0">
                <a:latin typeface="楷体_GB2312" pitchFamily="49" charset="-122"/>
                <a:ea typeface="楷体_GB2312" pitchFamily="49" charset="-122"/>
              </a:rPr>
              <a:t>年浙江</a:t>
            </a:r>
            <a:r>
              <a:rPr lang="zh-CN" altLang="en-US" sz="2800" dirty="0" smtClean="0">
                <a:latin typeface="楷体_GB2312" pitchFamily="49" charset="-122"/>
                <a:ea typeface="楷体_GB2312" pitchFamily="49" charset="-122"/>
                <a:hlinkClick r:id="rId3" action="ppaction://hlinkfile"/>
              </a:rPr>
              <a:t>卷</a:t>
            </a:r>
            <a:r>
              <a:rPr lang="zh-CN" altLang="en-US" sz="2800" dirty="0" smtClean="0">
                <a:latin typeface="楷体_GB2312" pitchFamily="49" charset="-122"/>
                <a:ea typeface="楷体_GB2312" pitchFamily="49" charset="-122"/>
              </a:rPr>
              <a:t>）</a:t>
            </a:r>
            <a:endParaRPr lang="zh-CN" altLang="en-US" sz="2800" dirty="0">
              <a:latin typeface="楷体_GB2312" pitchFamily="49" charset="-122"/>
              <a:ea typeface="楷体_GB2312" pitchFamily="49" charset="-122"/>
            </a:endParaRPr>
          </a:p>
        </p:txBody>
      </p:sp>
      <p:sp>
        <p:nvSpPr>
          <p:cNvPr id="3" name="TextBox 2"/>
          <p:cNvSpPr txBox="1"/>
          <p:nvPr/>
        </p:nvSpPr>
        <p:spPr>
          <a:xfrm>
            <a:off x="179512" y="2708920"/>
            <a:ext cx="8856984" cy="347787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altLang="zh-CN" sz="4400" dirty="0" smtClean="0"/>
              <a:t>【</a:t>
            </a:r>
            <a:r>
              <a:rPr lang="zh-CN" altLang="en-US" sz="4400" dirty="0" smtClean="0"/>
              <a:t>参考答案</a:t>
            </a:r>
            <a:r>
              <a:rPr lang="en-US" altLang="zh-CN" sz="4400" dirty="0" smtClean="0"/>
              <a:t>】</a:t>
            </a:r>
            <a:r>
              <a:rPr lang="zh-CN" altLang="zh-CN" sz="4400" dirty="0"/>
              <a:t> </a:t>
            </a:r>
            <a:r>
              <a:rPr lang="zh-CN" altLang="zh-CN" sz="4400" dirty="0">
                <a:latin typeface="楷体_GB2312" pitchFamily="49" charset="-122"/>
                <a:ea typeface="楷体_GB2312" pitchFamily="49" charset="-122"/>
              </a:rPr>
              <a:t>①利益的争夺与得不偿失的结果形成反差，产生讽刺性的喜剧效果。②追逐利益的现实与古老的乡村传统相冲突，折射出时代变迁带来的无奈</a:t>
            </a:r>
            <a:r>
              <a:rPr lang="zh-CN" altLang="zh-CN" sz="4400" dirty="0" smtClean="0">
                <a:latin typeface="楷体_GB2312" pitchFamily="49" charset="-122"/>
                <a:ea typeface="楷体_GB2312" pitchFamily="49" charset="-122"/>
              </a:rPr>
              <a:t>。</a:t>
            </a:r>
            <a:endParaRPr lang="zh-CN" altLang="zh-CN" sz="4400" dirty="0">
              <a:latin typeface="楷体_GB2312" pitchFamily="49" charset="-122"/>
              <a:ea typeface="楷体_GB2312" pitchFamily="49" charset="-122"/>
            </a:endParaRPr>
          </a:p>
        </p:txBody>
      </p:sp>
    </p:spTree>
    <p:extLst>
      <p:ext uri="{BB962C8B-B14F-4D97-AF65-F5344CB8AC3E}">
        <p14:creationId xmlns:p14="http://schemas.microsoft.com/office/powerpoint/2010/main" val="2423358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extBox 1"/>
          <p:cNvSpPr txBox="1"/>
          <p:nvPr/>
        </p:nvSpPr>
        <p:spPr>
          <a:xfrm>
            <a:off x="179512" y="175275"/>
            <a:ext cx="8784976" cy="649408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600" dirty="0" smtClean="0"/>
              <a:t>         </a:t>
            </a:r>
            <a:r>
              <a:rPr lang="zh-CN" altLang="zh-CN" sz="2600" dirty="0" smtClean="0"/>
              <a:t>其实</a:t>
            </a:r>
            <a:r>
              <a:rPr lang="zh-CN" altLang="zh-CN" sz="2600" dirty="0"/>
              <a:t>材料还有更深层的含意需要发掘，如“</a:t>
            </a:r>
            <a:r>
              <a:rPr lang="zh-CN" altLang="zh-CN" sz="2600" dirty="0">
                <a:solidFill>
                  <a:srgbClr val="FF0000"/>
                </a:solidFill>
                <a:latin typeface="楷体_GB2312" pitchFamily="49" charset="-122"/>
                <a:ea typeface="楷体_GB2312" pitchFamily="49" charset="-122"/>
              </a:rPr>
              <a:t>人应该懂得并珍惜身边那些习以为常的关爱和幸福</a:t>
            </a:r>
            <a:r>
              <a:rPr lang="zh-CN" altLang="zh-CN" sz="2600" dirty="0"/>
              <a:t>”，就是在“感恩”之上又进一层的含意，这可从老板娘那句“我只是给你一碗面，你妈妈每天都给你好吃好</a:t>
            </a:r>
            <a:r>
              <a:rPr lang="zh-CN" altLang="zh-CN" sz="2600" dirty="0" smtClean="0"/>
              <a:t>喝</a:t>
            </a:r>
            <a:r>
              <a:rPr lang="zh-CN" altLang="en-US" sz="2600" dirty="0" smtClean="0"/>
              <a:t>的</a:t>
            </a:r>
            <a:r>
              <a:rPr lang="zh-CN" altLang="zh-CN" sz="2600" dirty="0" smtClean="0"/>
              <a:t>，</a:t>
            </a:r>
            <a:r>
              <a:rPr lang="zh-CN" altLang="zh-CN" sz="2600" dirty="0"/>
              <a:t>你却一点都没放在心上”看似漫不经心、实为点睛之笔的话语中获知，应该就是材料的主旨，即“中心角度”。材料中的少年之所以会不顾父母的担心和牵挂而做出过激行为，主要原因在于他对父母非常平常、无微不至的关爱太习以为常了，就像我们感觉无处不在的空气一样，以致少年只懂得索取，不会想到去珍惜和感恩了。况且材料中的少年并非不懂得感恩，从“感动不已，再三道谢”可知，少年也是懂得感恩之人，只是不懂得感恩家人。由上可知，只写“感恩”“知足”就显得有点肤浅，只有将他们与材料的深层含意结合起来考虑，才会更加深刻、更加充实，写作效果自然也就更佳。至于从“过激”“自私”“无知”“习惯”等角度立意，则属于“沾边角度”了，偏离了题意。</a:t>
            </a:r>
            <a:r>
              <a:rPr lang="en-US" altLang="zh-CN" sz="2600" dirty="0"/>
              <a:t> </a:t>
            </a:r>
            <a:endParaRPr lang="zh-CN" altLang="zh-CN" sz="2600" dirty="0"/>
          </a:p>
        </p:txBody>
      </p:sp>
    </p:spTree>
    <p:extLst>
      <p:ext uri="{BB962C8B-B14F-4D97-AF65-F5344CB8AC3E}">
        <p14:creationId xmlns:p14="http://schemas.microsoft.com/office/powerpoint/2010/main" val="2624222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250" fill="hold"/>
                                        <p:tgtEl>
                                          <p:spTgt spid="2"/>
                                        </p:tgtEl>
                                        <p:attrNameLst>
                                          <p:attrName>ppt_x</p:attrName>
                                        </p:attrNameLst>
                                      </p:cBhvr>
                                      <p:tavLst>
                                        <p:tav tm="0">
                                          <p:val>
                                            <p:strVal val="1+#ppt_w/2"/>
                                          </p:val>
                                        </p:tav>
                                        <p:tav tm="100000">
                                          <p:val>
                                            <p:strVal val="#ppt_x"/>
                                          </p:val>
                                        </p:tav>
                                      </p:tavLst>
                                    </p:anim>
                                    <p:anim calcmode="lin" valueType="num">
                                      <p:cBhvr additive="base">
                                        <p:cTn id="8" dur="125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7642" y="0"/>
            <a:ext cx="9144000" cy="704808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3000" dirty="0" smtClean="0">
                <a:latin typeface="宋体"/>
                <a:ea typeface="宋体"/>
              </a:rPr>
              <a:t>▲</a:t>
            </a:r>
            <a:r>
              <a:rPr lang="zh-CN" altLang="zh-CN" sz="3000" dirty="0" smtClean="0"/>
              <a:t>阅读</a:t>
            </a:r>
            <a:r>
              <a:rPr lang="zh-CN" altLang="zh-CN" sz="3000" dirty="0"/>
              <a:t>下面的文字，根据要求作文</a:t>
            </a:r>
            <a:r>
              <a:rPr lang="zh-CN" altLang="zh-CN" sz="3000" dirty="0" smtClean="0"/>
              <a:t>。</a:t>
            </a:r>
            <a:r>
              <a:rPr lang="zh-CN" altLang="en-US" sz="2800" dirty="0">
                <a:latin typeface="楷体_GB2312" pitchFamily="49" charset="-122"/>
                <a:ea typeface="楷体_GB2312" pitchFamily="49" charset="-122"/>
              </a:rPr>
              <a:t>（</a:t>
            </a:r>
            <a:r>
              <a:rPr lang="en-US" altLang="zh-CN" sz="2800" dirty="0">
                <a:latin typeface="楷体_GB2312" pitchFamily="49" charset="-122"/>
                <a:ea typeface="楷体_GB2312" pitchFamily="49" charset="-122"/>
              </a:rPr>
              <a:t>2012</a:t>
            </a:r>
            <a:r>
              <a:rPr lang="zh-CN" altLang="en-US" sz="2800" dirty="0">
                <a:latin typeface="楷体_GB2312" pitchFamily="49" charset="-122"/>
                <a:ea typeface="楷体_GB2312" pitchFamily="49" charset="-122"/>
              </a:rPr>
              <a:t>年广东卷）</a:t>
            </a:r>
            <a:endParaRPr lang="zh-CN" altLang="zh-CN" sz="2800" dirty="0">
              <a:latin typeface="楷体_GB2312" pitchFamily="49" charset="-122"/>
              <a:ea typeface="楷体_GB2312" pitchFamily="49" charset="-122"/>
            </a:endParaRPr>
          </a:p>
          <a:p>
            <a:r>
              <a:rPr lang="en-US" altLang="zh-CN" sz="3000" dirty="0" smtClean="0"/>
              <a:t>         </a:t>
            </a:r>
            <a:r>
              <a:rPr lang="zh-CN" altLang="zh-CN" sz="3000" dirty="0" smtClean="0">
                <a:latin typeface="楷体_GB2312" pitchFamily="49" charset="-122"/>
                <a:ea typeface="楷体_GB2312" pitchFamily="49" charset="-122"/>
              </a:rPr>
              <a:t>醉心</a:t>
            </a:r>
            <a:r>
              <a:rPr lang="zh-CN" altLang="zh-CN" sz="3000" dirty="0">
                <a:latin typeface="楷体_GB2312" pitchFamily="49" charset="-122"/>
                <a:ea typeface="楷体_GB2312" pitchFamily="49" charset="-122"/>
              </a:rPr>
              <a:t>于古文化研究的英国历史学家汤因比曾经说过，如果可以选择出生的时代与地点，他愿意出生在公元一世纪的中国新疆，因为当时那里处于佛教文化、印度文化、希腊文化、波斯文化和中国文化等多种文化的交汇地带。</a:t>
            </a:r>
          </a:p>
          <a:p>
            <a:r>
              <a:rPr lang="en-US" altLang="zh-CN" sz="3000" dirty="0" smtClean="0">
                <a:latin typeface="楷体_GB2312" pitchFamily="49" charset="-122"/>
                <a:ea typeface="楷体_GB2312" pitchFamily="49" charset="-122"/>
              </a:rPr>
              <a:t>    </a:t>
            </a:r>
            <a:r>
              <a:rPr lang="zh-CN" altLang="zh-CN" sz="3000" dirty="0" smtClean="0">
                <a:latin typeface="楷体_GB2312" pitchFamily="49" charset="-122"/>
                <a:ea typeface="楷体_GB2312" pitchFamily="49" charset="-122"/>
              </a:rPr>
              <a:t>居里夫人</a:t>
            </a:r>
            <a:r>
              <a:rPr lang="zh-CN" altLang="zh-CN" sz="3000" dirty="0">
                <a:latin typeface="楷体_GB2312" pitchFamily="49" charset="-122"/>
                <a:ea typeface="楷体_GB2312" pitchFamily="49" charset="-122"/>
              </a:rPr>
              <a:t>在写给外甥女涵娜的信上说：“你写信对我说，你愿意生在一世纪以前……伊雷娜则对我肯定地说过，她宁可生得晚些，生在未来的世纪里。我以为，人们在每一个时期都可以过有趣而且有用的生活。”</a:t>
            </a:r>
          </a:p>
          <a:p>
            <a:r>
              <a:rPr lang="en-US" altLang="zh-CN" sz="3000" dirty="0" smtClean="0"/>
              <a:t>        </a:t>
            </a:r>
            <a:r>
              <a:rPr lang="zh-CN" altLang="zh-CN" sz="3000" i="1" dirty="0" smtClean="0">
                <a:solidFill>
                  <a:srgbClr val="FF0000"/>
                </a:solidFill>
                <a:latin typeface="黑体" pitchFamily="2" charset="-122"/>
                <a:ea typeface="黑体" pitchFamily="2" charset="-122"/>
              </a:rPr>
              <a:t>上面</a:t>
            </a:r>
            <a:r>
              <a:rPr lang="zh-CN" altLang="zh-CN" sz="3000" i="1" dirty="0">
                <a:solidFill>
                  <a:srgbClr val="FF0000"/>
                </a:solidFill>
                <a:latin typeface="黑体" pitchFamily="2" charset="-122"/>
                <a:ea typeface="黑体" pitchFamily="2" charset="-122"/>
              </a:rPr>
              <a:t>的材料</a:t>
            </a:r>
            <a:r>
              <a:rPr lang="zh-CN" altLang="zh-CN" sz="3000" dirty="0"/>
              <a:t>引发了你怎样的思考</a:t>
            </a:r>
            <a:r>
              <a:rPr lang="en-US" altLang="zh-CN" sz="3000" dirty="0"/>
              <a:t>?</a:t>
            </a:r>
            <a:r>
              <a:rPr lang="zh-CN" altLang="zh-CN" sz="3000" dirty="0"/>
              <a:t>请结合自己的体验与感悟，写一篇文章。</a:t>
            </a:r>
          </a:p>
          <a:p>
            <a:r>
              <a:rPr lang="en-US" altLang="zh-CN" sz="3000" dirty="0" smtClean="0"/>
              <a:t>        </a:t>
            </a:r>
            <a:r>
              <a:rPr lang="zh-CN" altLang="zh-CN" sz="3000" dirty="0" smtClean="0"/>
              <a:t>要求</a:t>
            </a:r>
            <a:r>
              <a:rPr lang="zh-CN" altLang="zh-CN" sz="3000" dirty="0"/>
              <a:t>：①自选角度，自拟标题，自定文体。②不少于</a:t>
            </a:r>
            <a:r>
              <a:rPr lang="en-US" altLang="zh-CN" sz="3000" dirty="0"/>
              <a:t>800</a:t>
            </a:r>
            <a:r>
              <a:rPr lang="zh-CN" altLang="zh-CN" sz="3000" dirty="0"/>
              <a:t>字。③不得套作，不得抄袭</a:t>
            </a:r>
            <a:r>
              <a:rPr lang="zh-CN" altLang="zh-CN" sz="3000" dirty="0" smtClean="0"/>
              <a:t>。</a:t>
            </a:r>
            <a:endParaRPr lang="zh-CN" altLang="zh-CN" sz="3000" dirty="0"/>
          </a:p>
        </p:txBody>
      </p:sp>
    </p:spTree>
    <p:extLst>
      <p:ext uri="{BB962C8B-B14F-4D97-AF65-F5344CB8AC3E}">
        <p14:creationId xmlns:p14="http://schemas.microsoft.com/office/powerpoint/2010/main" val="2937017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ou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72008" y="257155"/>
            <a:ext cx="9036496" cy="63401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altLang="zh-CN" dirty="0"/>
              <a:t> </a:t>
            </a:r>
            <a:r>
              <a:rPr lang="en-US" altLang="zh-CN" dirty="0" smtClean="0"/>
              <a:t>              </a:t>
            </a:r>
            <a:r>
              <a:rPr lang="zh-CN" altLang="en-US" sz="2900" dirty="0" smtClean="0"/>
              <a:t>材料第</a:t>
            </a:r>
            <a:r>
              <a:rPr lang="en-US" altLang="zh-CN" sz="2900" dirty="0" smtClean="0"/>
              <a:t>1</a:t>
            </a:r>
            <a:r>
              <a:rPr lang="zh-CN" altLang="en-US" sz="2900" dirty="0" smtClean="0"/>
              <a:t>段，汤因比的话，表层信息包括了两种意思：其一，汤因比选择出生的时代是公元一世纪，他愿意选择的出生地点是中国的新疆。其二，汤因比选择“出生在公元一世纪的中国新疆”，是“因为当时那里处于佛教文化、印度文化、希腊文化、波斯文化和中国文化等多种文化的交汇地带”。</a:t>
            </a:r>
            <a:endParaRPr lang="en-US" altLang="zh-CN" sz="2900" dirty="0" smtClean="0"/>
          </a:p>
          <a:p>
            <a:r>
              <a:rPr lang="en-US" altLang="zh-CN" sz="2900" dirty="0" smtClean="0"/>
              <a:t>         </a:t>
            </a:r>
            <a:r>
              <a:rPr lang="zh-CN" altLang="en-US" sz="2900" dirty="0" smtClean="0"/>
              <a:t>汤因比的话，表面在选择出生的时代与地点，深层是要表达他喜欢文化，并且喜欢多种文化交汇。更深一层是要表达他对文化的重视。汤因比为什么喜欢文化，并且喜欢多种文化交汇？因为他“醉心于古文化研究”。汤因比为什么重视文化？因为在研究文化的过程中，深深地感悟到文化之于生活的重要影响。人的生活，需要物质，更离不开文化。所以，他向往能生活在文化丰富的时代和地方。这是汤因比所说的这段话的深</a:t>
            </a:r>
            <a:r>
              <a:rPr lang="zh-CN" altLang="en-US" sz="2900" dirty="0" smtClean="0">
                <a:hlinkClick r:id="rId3" action="ppaction://hlinksldjump"/>
              </a:rPr>
              <a:t>层</a:t>
            </a:r>
            <a:r>
              <a:rPr lang="zh-CN" altLang="en-US" sz="2900" dirty="0" smtClean="0"/>
              <a:t>意蕴。</a:t>
            </a:r>
            <a:endParaRPr lang="zh-CN" altLang="en-US" sz="2900" dirty="0"/>
          </a:p>
        </p:txBody>
      </p:sp>
    </p:spTree>
    <p:extLst>
      <p:ext uri="{BB962C8B-B14F-4D97-AF65-F5344CB8AC3E}">
        <p14:creationId xmlns:p14="http://schemas.microsoft.com/office/powerpoint/2010/main" val="1441560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5496" y="188640"/>
            <a:ext cx="8996456" cy="655564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2800" dirty="0" smtClean="0"/>
              <a:t>         材料第</a:t>
            </a:r>
            <a:r>
              <a:rPr lang="en-US" altLang="zh-CN" sz="2800" dirty="0" smtClean="0"/>
              <a:t>2</a:t>
            </a:r>
            <a:r>
              <a:rPr lang="zh-CN" altLang="en-US" sz="2800" dirty="0" smtClean="0"/>
              <a:t>段，表层信息包括了三种意思：其一，涵娜愿意选择生在一世纪以前。其二，伊雷娜宁可生在未来的世纪。其三，居里夫人并不在乎生在哪个时代，因为她认为“在每一个时期都可以过有趣而且有用的生活”。</a:t>
            </a:r>
            <a:endParaRPr lang="en-US" altLang="zh-CN" sz="2800" dirty="0" smtClean="0"/>
          </a:p>
          <a:p>
            <a:r>
              <a:rPr lang="en-US" altLang="zh-CN" sz="2800" dirty="0" smtClean="0"/>
              <a:t>         </a:t>
            </a:r>
            <a:r>
              <a:rPr lang="zh-CN" altLang="en-US" sz="2800" dirty="0" smtClean="0"/>
              <a:t>涵娜、伊雷娜都选择出生的时代，而居里夫人却不选择，为什么？因为居里夫人认为，生活不是被动地受制于时代，生活是由人主动去创建的。这就是居里夫人认为“人们在每一个时期都可以过有趣而且有用的生活”的深层含意。</a:t>
            </a:r>
            <a:endParaRPr lang="en-US" altLang="zh-CN" sz="2800" dirty="0" smtClean="0"/>
          </a:p>
          <a:p>
            <a:r>
              <a:rPr lang="en-US" altLang="zh-CN" sz="2800" dirty="0"/>
              <a:t> </a:t>
            </a:r>
            <a:r>
              <a:rPr lang="en-US" altLang="zh-CN" sz="2800" dirty="0" smtClean="0"/>
              <a:t>        </a:t>
            </a:r>
            <a:r>
              <a:rPr lang="zh-CN" altLang="en-US" sz="2800" dirty="0" smtClean="0"/>
              <a:t>将两段文字结合起来解读，这个材料主要是谈论“时代与生活”的话题，汤因比、涵娜和伊雷娜三人的看法是一致的，他们认为，时代影响着人的生活，生活在什么样的时代，就会就会有怎样的生活。而居里夫人却与三人的看法相反，她认为“</a:t>
            </a:r>
            <a:r>
              <a:rPr lang="zh-CN" altLang="en-US" sz="2800" dirty="0"/>
              <a:t>人们在每一个时期都可以</a:t>
            </a:r>
            <a:r>
              <a:rPr lang="zh-CN" altLang="en-US" sz="2800" dirty="0" smtClean="0"/>
              <a:t>过有趣而且</a:t>
            </a:r>
            <a:r>
              <a:rPr lang="zh-CN" altLang="en-US" sz="2800" dirty="0"/>
              <a:t>有用</a:t>
            </a:r>
            <a:r>
              <a:rPr lang="zh-CN" altLang="en-US" sz="2800" dirty="0">
                <a:hlinkClick r:id="rId3" action="ppaction://hlinkfile"/>
              </a:rPr>
              <a:t>的</a:t>
            </a:r>
            <a:r>
              <a:rPr lang="zh-CN" altLang="en-US" sz="2800" dirty="0"/>
              <a:t>生活</a:t>
            </a:r>
            <a:r>
              <a:rPr lang="zh-CN" altLang="en-US" sz="2800" dirty="0" smtClean="0"/>
              <a:t>”。</a:t>
            </a:r>
            <a:endParaRPr lang="zh-CN" altLang="en-US" sz="2800" dirty="0"/>
          </a:p>
        </p:txBody>
      </p:sp>
    </p:spTree>
    <p:extLst>
      <p:ext uri="{BB962C8B-B14F-4D97-AF65-F5344CB8AC3E}">
        <p14:creationId xmlns:p14="http://schemas.microsoft.com/office/powerpoint/2010/main" val="77697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ou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70742" y="73069"/>
            <a:ext cx="9037762" cy="674030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defRPr/>
            </a:pPr>
            <a:r>
              <a:rPr lang="en-US" altLang="zh-CN" sz="3600" dirty="0" smtClean="0">
                <a:latin typeface="华文细黑" pitchFamily="2" charset="-122"/>
                <a:ea typeface="华文细黑" pitchFamily="2" charset="-122"/>
              </a:rPr>
              <a:t>1.</a:t>
            </a:r>
            <a:r>
              <a:rPr lang="zh-CN" altLang="en-US" sz="3600" dirty="0" smtClean="0">
                <a:latin typeface="华文细黑" pitchFamily="2" charset="-122"/>
                <a:ea typeface="华文细黑" pitchFamily="2" charset="-122"/>
              </a:rPr>
              <a:t>题干中“上面的材料”明确指示了材料与写作范围有密切关系。因此不能脱离材料的“内容”（表层信息）或“含意”（深层信息）作文。但材料对文章写作没有硬性规定，可以引述材料，也可以不引述。</a:t>
            </a:r>
            <a:endParaRPr lang="en-US" altLang="zh-CN" sz="3600" dirty="0" smtClean="0">
              <a:latin typeface="华文细黑" pitchFamily="2" charset="-122"/>
              <a:ea typeface="华文细黑" pitchFamily="2" charset="-122"/>
            </a:endParaRPr>
          </a:p>
          <a:p>
            <a:pPr>
              <a:defRPr/>
            </a:pPr>
            <a:r>
              <a:rPr lang="en-US" altLang="zh-CN" sz="3600" dirty="0" smtClean="0">
                <a:latin typeface="华文细黑" pitchFamily="2" charset="-122"/>
                <a:ea typeface="华文细黑" pitchFamily="2" charset="-122"/>
              </a:rPr>
              <a:t>2.</a:t>
            </a:r>
            <a:r>
              <a:rPr lang="zh-CN" altLang="en-US" sz="3600" dirty="0" smtClean="0">
                <a:latin typeface="华文细黑" pitchFamily="2" charset="-122"/>
                <a:ea typeface="华文细黑" pitchFamily="2" charset="-122"/>
              </a:rPr>
              <a:t>题干中没有“全面理解材料”等要求，因而可以从材料的第</a:t>
            </a:r>
            <a:r>
              <a:rPr lang="en-US" altLang="zh-CN" sz="3600" dirty="0" smtClean="0">
                <a:latin typeface="华文细黑" pitchFamily="2" charset="-122"/>
                <a:ea typeface="华文细黑" pitchFamily="2" charset="-122"/>
              </a:rPr>
              <a:t>1</a:t>
            </a:r>
            <a:r>
              <a:rPr lang="zh-CN" altLang="en-US" sz="3600" dirty="0" smtClean="0">
                <a:latin typeface="华文细黑" pitchFamily="2" charset="-122"/>
                <a:ea typeface="华文细黑" pitchFamily="2" charset="-122"/>
              </a:rPr>
              <a:t>段自选角度，或从第</a:t>
            </a:r>
            <a:r>
              <a:rPr lang="en-US" altLang="zh-CN" sz="3600" dirty="0" smtClean="0">
                <a:latin typeface="华文细黑" pitchFamily="2" charset="-122"/>
                <a:ea typeface="华文细黑" pitchFamily="2" charset="-122"/>
              </a:rPr>
              <a:t>2</a:t>
            </a:r>
            <a:r>
              <a:rPr lang="zh-CN" altLang="en-US" sz="3600" dirty="0" smtClean="0">
                <a:latin typeface="华文细黑" pitchFamily="2" charset="-122"/>
                <a:ea typeface="华文细黑" pitchFamily="2" charset="-122"/>
              </a:rPr>
              <a:t>段自选角度；也可以将材料的第</a:t>
            </a:r>
            <a:r>
              <a:rPr lang="en-US" altLang="zh-CN" sz="3600" dirty="0" smtClean="0">
                <a:latin typeface="华文细黑" pitchFamily="2" charset="-122"/>
                <a:ea typeface="华文细黑" pitchFamily="2" charset="-122"/>
              </a:rPr>
              <a:t>1</a:t>
            </a:r>
            <a:r>
              <a:rPr lang="zh-CN" altLang="en-US" sz="3600" dirty="0" smtClean="0">
                <a:latin typeface="华文细黑" pitchFamily="2" charset="-122"/>
                <a:ea typeface="华文细黑" pitchFamily="2" charset="-122"/>
              </a:rPr>
              <a:t>段和第</a:t>
            </a:r>
            <a:r>
              <a:rPr lang="en-US" altLang="zh-CN" sz="3600" dirty="0" smtClean="0">
                <a:latin typeface="华文细黑" pitchFamily="2" charset="-122"/>
                <a:ea typeface="华文细黑" pitchFamily="2" charset="-122"/>
              </a:rPr>
              <a:t>2</a:t>
            </a:r>
            <a:r>
              <a:rPr lang="zh-CN" altLang="en-US" sz="3600" dirty="0" smtClean="0">
                <a:latin typeface="华文细黑" pitchFamily="2" charset="-122"/>
                <a:ea typeface="华文细黑" pitchFamily="2" charset="-122"/>
              </a:rPr>
              <a:t>段结合起来自选角度。</a:t>
            </a:r>
            <a:endParaRPr lang="en-US" altLang="zh-CN" sz="3600" dirty="0" smtClean="0">
              <a:latin typeface="华文细黑" pitchFamily="2" charset="-122"/>
              <a:ea typeface="华文细黑" pitchFamily="2" charset="-122"/>
            </a:endParaRPr>
          </a:p>
          <a:p>
            <a:pPr>
              <a:defRPr/>
            </a:pPr>
            <a:r>
              <a:rPr lang="en-US" altLang="zh-CN" sz="3600" dirty="0" smtClean="0">
                <a:latin typeface="华文细黑" pitchFamily="2" charset="-122"/>
                <a:ea typeface="华文细黑" pitchFamily="2" charset="-122"/>
              </a:rPr>
              <a:t>3.</a:t>
            </a:r>
            <a:r>
              <a:rPr lang="zh-CN" altLang="en-US" sz="3600" dirty="0" smtClean="0">
                <a:latin typeface="华文细黑" pitchFamily="2" charset="-122"/>
                <a:ea typeface="华文细黑" pitchFamily="2" charset="-122"/>
              </a:rPr>
              <a:t>可以在材料的“内容”中自选角度，也可以在材料“含意”中自选角度。两种角度在原则（理论）上应该没有优</a:t>
            </a:r>
            <a:r>
              <a:rPr lang="zh-CN" altLang="en-US" sz="3600" dirty="0" smtClean="0">
                <a:latin typeface="华文细黑" pitchFamily="2" charset="-122"/>
                <a:ea typeface="华文细黑" pitchFamily="2" charset="-122"/>
                <a:hlinkClick r:id="rId3" action="ppaction://hlinkfile"/>
              </a:rPr>
              <a:t>劣</a:t>
            </a:r>
            <a:r>
              <a:rPr lang="zh-CN" altLang="en-US" sz="3600" dirty="0" smtClean="0">
                <a:latin typeface="华文细黑" pitchFamily="2" charset="-122"/>
                <a:ea typeface="华文细黑" pitchFamily="2" charset="-122"/>
              </a:rPr>
              <a:t>之分。</a:t>
            </a:r>
            <a:endParaRPr lang="zh-CN" altLang="en-US" sz="3600" dirty="0">
              <a:latin typeface="华文细黑" pitchFamily="2" charset="-122"/>
              <a:ea typeface="华文细黑" pitchFamily="2" charset="-122"/>
            </a:endParaRPr>
          </a:p>
        </p:txBody>
      </p:sp>
    </p:spTree>
    <p:extLst>
      <p:ext uri="{BB962C8B-B14F-4D97-AF65-F5344CB8AC3E}">
        <p14:creationId xmlns:p14="http://schemas.microsoft.com/office/powerpoint/2010/main" val="3746688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0" y="44624"/>
            <a:ext cx="9108504" cy="6740307"/>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defRPr/>
            </a:pPr>
            <a:r>
              <a:rPr lang="en-US" altLang="zh-CN" sz="3600" dirty="0"/>
              <a:t>    </a:t>
            </a:r>
            <a:r>
              <a:rPr lang="en-US" altLang="zh-CN" sz="3600" dirty="0" smtClean="0"/>
              <a:t>      </a:t>
            </a:r>
            <a:r>
              <a:rPr lang="zh-CN" altLang="en-US" sz="3600" dirty="0" smtClean="0">
                <a:latin typeface="楷体_GB2312" pitchFamily="49" charset="-122"/>
                <a:ea typeface="楷体_GB2312" pitchFamily="49" charset="-122"/>
              </a:rPr>
              <a:t>从“内容”的角度</a:t>
            </a:r>
            <a:r>
              <a:rPr lang="zh-CN" altLang="en-US" sz="3600" dirty="0" smtClean="0"/>
              <a:t>，有“选择出生的时代”“选择出生的地点”“选择出生在‘多种文化交汇的地带’”“愿意出生在‘以前’”“宁可‘出生在未来的世纪里’”“在每一个时期都可以过有趣而且有用的生活”</a:t>
            </a:r>
            <a:r>
              <a:rPr lang="en-US" altLang="zh-CN" sz="3600" dirty="0" smtClean="0"/>
              <a:t>……</a:t>
            </a:r>
          </a:p>
          <a:p>
            <a:pPr>
              <a:defRPr/>
            </a:pPr>
            <a:r>
              <a:rPr lang="en-US" altLang="zh-CN" sz="3600" dirty="0">
                <a:latin typeface="华文楷体" pitchFamily="2" charset="-122"/>
                <a:ea typeface="华文楷体" pitchFamily="2" charset="-122"/>
              </a:rPr>
              <a:t> </a:t>
            </a:r>
            <a:r>
              <a:rPr lang="en-US" altLang="zh-CN" sz="3600" dirty="0" smtClean="0">
                <a:latin typeface="华文楷体" pitchFamily="2" charset="-122"/>
                <a:ea typeface="华文楷体" pitchFamily="2" charset="-122"/>
              </a:rPr>
              <a:t>       </a:t>
            </a:r>
            <a:r>
              <a:rPr lang="zh-CN" altLang="en-US" sz="3600" dirty="0" smtClean="0">
                <a:latin typeface="华文楷体" pitchFamily="2" charset="-122"/>
                <a:ea typeface="华文楷体" pitchFamily="2" charset="-122"/>
              </a:rPr>
              <a:t>从“含意”的角度，</a:t>
            </a:r>
            <a:r>
              <a:rPr lang="zh-CN" altLang="en-US" sz="3600" dirty="0" smtClean="0">
                <a:latin typeface="+mn-ea"/>
              </a:rPr>
              <a:t>①由汤因比的选择，可以是“文化与生活”；②由汤因比、涵娜、伊雷娜的选择，可以是“时代与生活”；③由居里夫人的话（选择），可以是“人与生活”，如“我的生活我做主”“有趣而且有用的生活靠自己去创建”等。</a:t>
            </a:r>
            <a:endParaRPr lang="zh-CN" altLang="en-US" sz="4000" dirty="0">
              <a:latin typeface="+mn-ea"/>
            </a:endParaRPr>
          </a:p>
        </p:txBody>
      </p:sp>
    </p:spTree>
    <p:extLst>
      <p:ext uri="{BB962C8B-B14F-4D97-AF65-F5344CB8AC3E}">
        <p14:creationId xmlns:p14="http://schemas.microsoft.com/office/powerpoint/2010/main" val="200620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3399FF"/>
            </a:gs>
            <a:gs pos="16000">
              <a:srgbClr val="00CCCC"/>
            </a:gs>
            <a:gs pos="47000">
              <a:srgbClr val="9999FF"/>
            </a:gs>
            <a:gs pos="60001">
              <a:srgbClr val="2E6792"/>
            </a:gs>
            <a:gs pos="71001">
              <a:srgbClr val="3333CC"/>
            </a:gs>
            <a:gs pos="81000">
              <a:srgbClr val="1170FF"/>
            </a:gs>
            <a:gs pos="100000">
              <a:srgbClr val="006699"/>
            </a:gs>
          </a:gsLst>
          <a:lin ang="18900000" scaled="1"/>
          <a:tileRect/>
        </a:gradFill>
        <a:effectLst/>
      </p:bgPr>
    </p:bg>
    <p:spTree>
      <p:nvGrpSpPr>
        <p:cNvPr id="1" name=""/>
        <p:cNvGrpSpPr/>
        <p:nvPr/>
      </p:nvGrpSpPr>
      <p:grpSpPr>
        <a:xfrm>
          <a:off x="0" y="0"/>
          <a:ext cx="0" cy="0"/>
          <a:chOff x="0" y="0"/>
          <a:chExt cx="0" cy="0"/>
        </a:xfrm>
      </p:grpSpPr>
      <p:sp>
        <p:nvSpPr>
          <p:cNvPr id="2" name="TextBox 1"/>
          <p:cNvSpPr txBox="1"/>
          <p:nvPr/>
        </p:nvSpPr>
        <p:spPr>
          <a:xfrm>
            <a:off x="4067944" y="548680"/>
            <a:ext cx="2664296" cy="83099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zh-CN" altLang="en-US" sz="4800" dirty="0" smtClean="0"/>
              <a:t>选择时代</a:t>
            </a:r>
            <a:endParaRPr lang="en-US" altLang="zh-CN" sz="4800" dirty="0">
              <a:latin typeface="楷体_GB2312" pitchFamily="49" charset="-122"/>
              <a:ea typeface="楷体_GB2312" pitchFamily="49" charset="-122"/>
            </a:endParaRPr>
          </a:p>
        </p:txBody>
      </p:sp>
      <p:sp>
        <p:nvSpPr>
          <p:cNvPr id="4" name="TextBox 3"/>
          <p:cNvSpPr txBox="1"/>
          <p:nvPr/>
        </p:nvSpPr>
        <p:spPr>
          <a:xfrm>
            <a:off x="4067944" y="2276872"/>
            <a:ext cx="2664296" cy="83099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defRPr/>
            </a:pPr>
            <a:r>
              <a:rPr lang="zh-CN" altLang="en-US" sz="4800" dirty="0" smtClean="0"/>
              <a:t>选择生活</a:t>
            </a:r>
            <a:endParaRPr lang="en-US" altLang="zh-CN" sz="4800" dirty="0">
              <a:latin typeface="楷体_GB2312" pitchFamily="49" charset="-122"/>
              <a:ea typeface="楷体_GB2312" pitchFamily="49" charset="-122"/>
            </a:endParaRPr>
          </a:p>
        </p:txBody>
      </p:sp>
      <p:sp>
        <p:nvSpPr>
          <p:cNvPr id="5" name="TextBox 4"/>
          <p:cNvSpPr txBox="1"/>
          <p:nvPr/>
        </p:nvSpPr>
        <p:spPr>
          <a:xfrm>
            <a:off x="4084175" y="3933056"/>
            <a:ext cx="2664296" cy="830997"/>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defRPr/>
            </a:pPr>
            <a:r>
              <a:rPr lang="zh-CN" altLang="en-US" sz="4800" dirty="0" smtClean="0"/>
              <a:t>选择文化</a:t>
            </a:r>
            <a:endParaRPr lang="en-US" altLang="zh-CN" sz="4800" dirty="0">
              <a:latin typeface="楷体_GB2312" pitchFamily="49" charset="-122"/>
              <a:ea typeface="楷体_GB2312" pitchFamily="49" charset="-122"/>
            </a:endParaRPr>
          </a:p>
        </p:txBody>
      </p:sp>
      <p:sp>
        <p:nvSpPr>
          <p:cNvPr id="6" name="TextBox 5"/>
          <p:cNvSpPr txBox="1"/>
          <p:nvPr/>
        </p:nvSpPr>
        <p:spPr>
          <a:xfrm>
            <a:off x="4067944" y="5661249"/>
            <a:ext cx="2664296" cy="83099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defRPr/>
            </a:pPr>
            <a:r>
              <a:rPr lang="zh-CN" altLang="en-US" sz="4800" dirty="0" smtClean="0"/>
              <a:t>璀璨生命</a:t>
            </a:r>
            <a:endParaRPr lang="en-US" altLang="zh-CN" sz="4800" dirty="0">
              <a:latin typeface="楷体_GB2312" pitchFamily="49" charset="-122"/>
              <a:ea typeface="楷体_GB2312" pitchFamily="49" charset="-122"/>
            </a:endParaRPr>
          </a:p>
        </p:txBody>
      </p:sp>
      <p:sp>
        <p:nvSpPr>
          <p:cNvPr id="7" name="TextBox 6"/>
          <p:cNvSpPr txBox="1"/>
          <p:nvPr/>
        </p:nvSpPr>
        <p:spPr>
          <a:xfrm>
            <a:off x="1050504" y="1988840"/>
            <a:ext cx="1584176" cy="258532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defRPr/>
            </a:pPr>
            <a:r>
              <a:rPr lang="zh-CN" altLang="en-US" sz="5400" dirty="0" smtClean="0">
                <a:latin typeface="华文琥珀" pitchFamily="2" charset="-122"/>
                <a:ea typeface="华文琥珀" pitchFamily="2" charset="-122"/>
              </a:rPr>
              <a:t>时代</a:t>
            </a:r>
            <a:endParaRPr lang="en-US" altLang="zh-CN" sz="5400" dirty="0" smtClean="0">
              <a:latin typeface="华文琥珀" pitchFamily="2" charset="-122"/>
              <a:ea typeface="华文琥珀" pitchFamily="2" charset="-122"/>
            </a:endParaRPr>
          </a:p>
          <a:p>
            <a:pPr algn="ctr">
              <a:defRPr/>
            </a:pPr>
            <a:r>
              <a:rPr lang="zh-CN" altLang="en-US" sz="5400" dirty="0" smtClean="0">
                <a:latin typeface="华文琥珀" pitchFamily="2" charset="-122"/>
                <a:ea typeface="华文琥珀" pitchFamily="2" charset="-122"/>
              </a:rPr>
              <a:t>与</a:t>
            </a:r>
            <a:endParaRPr lang="en-US" altLang="zh-CN" sz="5400" dirty="0" smtClean="0">
              <a:latin typeface="华文琥珀" pitchFamily="2" charset="-122"/>
              <a:ea typeface="华文琥珀" pitchFamily="2" charset="-122"/>
            </a:endParaRPr>
          </a:p>
          <a:p>
            <a:pPr>
              <a:defRPr/>
            </a:pPr>
            <a:r>
              <a:rPr lang="zh-CN" altLang="en-US" sz="5400" dirty="0" smtClean="0">
                <a:latin typeface="华文琥珀" pitchFamily="2" charset="-122"/>
                <a:ea typeface="华文琥珀" pitchFamily="2" charset="-122"/>
              </a:rPr>
              <a:t>生活</a:t>
            </a:r>
            <a:endParaRPr lang="en-US" altLang="zh-CN" sz="5400" dirty="0">
              <a:latin typeface="华文琥珀" pitchFamily="2" charset="-122"/>
              <a:ea typeface="华文琥珀" pitchFamily="2" charset="-122"/>
            </a:endParaRPr>
          </a:p>
        </p:txBody>
      </p:sp>
      <p:sp>
        <p:nvSpPr>
          <p:cNvPr id="9" name="左大括号 8"/>
          <p:cNvSpPr/>
          <p:nvPr/>
        </p:nvSpPr>
        <p:spPr>
          <a:xfrm>
            <a:off x="2915816" y="797888"/>
            <a:ext cx="1008112" cy="5397449"/>
          </a:xfrm>
          <a:prstGeom prst="leftBrace">
            <a:avLst>
              <a:gd name="adj1" fmla="val 8333"/>
              <a:gd name="adj2" fmla="val 49088"/>
            </a:avLst>
          </a:prstGeom>
        </p:spPr>
        <p:style>
          <a:lnRef idx="3">
            <a:schemeClr val="accent6"/>
          </a:lnRef>
          <a:fillRef idx="0">
            <a:schemeClr val="accent6"/>
          </a:fillRef>
          <a:effectRef idx="2">
            <a:schemeClr val="accent6"/>
          </a:effectRef>
          <a:fontRef idx="minor">
            <a:schemeClr val="tx1"/>
          </a:fontRef>
        </p:style>
        <p:txBody>
          <a:bodyPr rtlCol="0" anchor="ctr"/>
          <a:lstStyle/>
          <a:p>
            <a:pPr algn="ctr"/>
            <a:endParaRPr lang="zh-CN" altLang="en-US"/>
          </a:p>
        </p:txBody>
      </p:sp>
      <p:sp>
        <p:nvSpPr>
          <p:cNvPr id="10" name="下箭头 9"/>
          <p:cNvSpPr/>
          <p:nvPr/>
        </p:nvSpPr>
        <p:spPr>
          <a:xfrm>
            <a:off x="5058054" y="1379676"/>
            <a:ext cx="684076" cy="897196"/>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下箭头 11"/>
          <p:cNvSpPr/>
          <p:nvPr/>
        </p:nvSpPr>
        <p:spPr>
          <a:xfrm>
            <a:off x="5074633" y="3068960"/>
            <a:ext cx="684076" cy="897196"/>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下箭头 12"/>
          <p:cNvSpPr/>
          <p:nvPr/>
        </p:nvSpPr>
        <p:spPr>
          <a:xfrm>
            <a:off x="5058054" y="4764053"/>
            <a:ext cx="684076" cy="897196"/>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12098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1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37"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arn(outVertical)">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down)">
                                      <p:cBhvr>
                                        <p:cTn id="49"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P spid="9" grpId="0" animBg="1"/>
      <p:bldP spid="10" grpId="0" animBg="1"/>
      <p:bldP spid="12" grpId="0" animBg="1"/>
      <p:bldP spid="1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0" y="4090"/>
            <a:ext cx="9144000" cy="6986528"/>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3200" dirty="0"/>
              <a:t>阅读下面的</a:t>
            </a:r>
            <a:r>
              <a:rPr lang="zh-CN" altLang="en-US" sz="3200" dirty="0" smtClean="0"/>
              <a:t>材料，根据</a:t>
            </a:r>
            <a:r>
              <a:rPr lang="zh-CN" altLang="en-US" sz="3200" dirty="0"/>
              <a:t>要求</a:t>
            </a:r>
            <a:r>
              <a:rPr lang="zh-CN" altLang="en-US" sz="3200" dirty="0" smtClean="0"/>
              <a:t>作文。</a:t>
            </a:r>
            <a:r>
              <a:rPr lang="en-US" altLang="zh-CN" sz="3200" dirty="0" smtClean="0"/>
              <a:t> </a:t>
            </a:r>
            <a:r>
              <a:rPr lang="en-US" altLang="zh-CN" sz="3200" dirty="0"/>
              <a:t>(60</a:t>
            </a:r>
            <a:r>
              <a:rPr lang="zh-CN" altLang="en-US" sz="3200" dirty="0"/>
              <a:t>分</a:t>
            </a:r>
            <a:r>
              <a:rPr lang="en-US" altLang="zh-CN" sz="3200" dirty="0" smtClean="0"/>
              <a:t>)</a:t>
            </a:r>
            <a:endParaRPr lang="en-US" altLang="zh-CN" sz="3200" dirty="0"/>
          </a:p>
          <a:p>
            <a:r>
              <a:rPr lang="zh-CN" altLang="en-US" sz="3200" dirty="0" smtClean="0"/>
              <a:t>         </a:t>
            </a:r>
            <a:r>
              <a:rPr lang="zh-CN" altLang="en-US" sz="3200" dirty="0" smtClean="0">
                <a:latin typeface="楷体_GB2312" pitchFamily="49" charset="-122"/>
                <a:ea typeface="楷体_GB2312" pitchFamily="49" charset="-122"/>
              </a:rPr>
              <a:t>它</a:t>
            </a:r>
            <a:r>
              <a:rPr lang="zh-CN" altLang="en-US" sz="3200" dirty="0">
                <a:latin typeface="楷体_GB2312" pitchFamily="49" charset="-122"/>
                <a:ea typeface="楷体_GB2312" pitchFamily="49" charset="-122"/>
              </a:rPr>
              <a:t>被天边的彩云所吸引，奋力</a:t>
            </a:r>
            <a:r>
              <a:rPr lang="zh-CN" altLang="en-US" sz="3200" dirty="0" smtClean="0">
                <a:latin typeface="楷体_GB2312" pitchFamily="49" charset="-122"/>
                <a:ea typeface="楷体_GB2312" pitchFamily="49" charset="-122"/>
              </a:rPr>
              <a:t>飞腾。寒冷</a:t>
            </a:r>
            <a:r>
              <a:rPr lang="zh-CN" altLang="en-US" sz="3200" dirty="0">
                <a:latin typeface="楷体_GB2312" pitchFamily="49" charset="-122"/>
                <a:ea typeface="楷体_GB2312" pitchFamily="49" charset="-122"/>
              </a:rPr>
              <a:t>、饥寒、风雨都无法</a:t>
            </a:r>
            <a:r>
              <a:rPr lang="zh-CN" altLang="en-US" sz="3200" dirty="0" smtClean="0">
                <a:latin typeface="楷体_GB2312" pitchFamily="49" charset="-122"/>
                <a:ea typeface="楷体_GB2312" pitchFamily="49" charset="-122"/>
              </a:rPr>
              <a:t>阻止，</a:t>
            </a:r>
            <a:r>
              <a:rPr lang="zh-CN" altLang="en-US" sz="3200" dirty="0">
                <a:latin typeface="楷体_GB2312" pitchFamily="49" charset="-122"/>
                <a:ea typeface="楷体_GB2312" pitchFamily="49" charset="-122"/>
              </a:rPr>
              <a:t>它毅然决然的向上</a:t>
            </a:r>
            <a:r>
              <a:rPr lang="zh-CN" altLang="en-US" sz="3200" dirty="0" smtClean="0">
                <a:latin typeface="楷体_GB2312" pitchFamily="49" charset="-122"/>
                <a:ea typeface="楷体_GB2312" pitchFamily="49" charset="-122"/>
              </a:rPr>
              <a:t>飞。飞</a:t>
            </a:r>
            <a:r>
              <a:rPr lang="zh-CN" altLang="en-US" sz="3200" dirty="0">
                <a:latin typeface="楷体_GB2312" pitchFamily="49" charset="-122"/>
                <a:ea typeface="楷体_GB2312" pitchFamily="49" charset="-122"/>
              </a:rPr>
              <a:t>上高山之巅，它已经精疲力竭，伤痕</a:t>
            </a:r>
            <a:r>
              <a:rPr lang="zh-CN" altLang="en-US" sz="3200" dirty="0" smtClean="0">
                <a:latin typeface="楷体_GB2312" pitchFamily="49" charset="-122"/>
                <a:ea typeface="楷体_GB2312" pitchFamily="49" charset="-122"/>
              </a:rPr>
              <a:t>累累。一</a:t>
            </a:r>
            <a:r>
              <a:rPr lang="zh-CN" altLang="en-US" sz="3200" dirty="0">
                <a:latin typeface="楷体_GB2312" pitchFamily="49" charset="-122"/>
                <a:ea typeface="楷体_GB2312" pitchFamily="49" charset="-122"/>
              </a:rPr>
              <a:t>个声音</a:t>
            </a:r>
            <a:r>
              <a:rPr lang="zh-CN" altLang="en-US" sz="3200" dirty="0" smtClean="0">
                <a:latin typeface="楷体_GB2312" pitchFamily="49" charset="-122"/>
                <a:ea typeface="楷体_GB2312" pitchFamily="49" charset="-122"/>
              </a:rPr>
              <a:t>问：“</a:t>
            </a:r>
            <a:r>
              <a:rPr lang="zh-CN" altLang="en-US" sz="3200" dirty="0">
                <a:latin typeface="楷体_GB2312" pitchFamily="49" charset="-122"/>
                <a:ea typeface="楷体_GB2312" pitchFamily="49" charset="-122"/>
              </a:rPr>
              <a:t>值得吗</a:t>
            </a:r>
            <a:r>
              <a:rPr lang="en-US" altLang="zh-CN" sz="3200" dirty="0">
                <a:latin typeface="楷体_GB2312" pitchFamily="49" charset="-122"/>
                <a:ea typeface="楷体_GB2312" pitchFamily="49" charset="-122"/>
              </a:rPr>
              <a:t>?</a:t>
            </a:r>
            <a:r>
              <a:rPr lang="zh-CN" altLang="en-US" sz="3200" dirty="0" smtClean="0">
                <a:latin typeface="楷体_GB2312" pitchFamily="49" charset="-122"/>
                <a:ea typeface="楷体_GB2312" pitchFamily="49" charset="-122"/>
              </a:rPr>
              <a:t>” 天地苍茫，彩云</a:t>
            </a:r>
            <a:r>
              <a:rPr lang="zh-CN" altLang="en-US" sz="3200" dirty="0">
                <a:latin typeface="楷体_GB2312" pitchFamily="49" charset="-122"/>
                <a:ea typeface="楷体_GB2312" pitchFamily="49" charset="-122"/>
              </a:rPr>
              <a:t>缭绕，它内心充实而满足，</a:t>
            </a:r>
            <a:r>
              <a:rPr lang="zh-CN" altLang="en-US" sz="3200" dirty="0" smtClean="0">
                <a:latin typeface="楷体_GB2312" pitchFamily="49" charset="-122"/>
                <a:ea typeface="楷体_GB2312" pitchFamily="49" charset="-122"/>
              </a:rPr>
              <a:t>喃喃答道：“我愿意</a:t>
            </a:r>
            <a:r>
              <a:rPr lang="zh-CN" altLang="en-US" sz="3200" dirty="0">
                <a:latin typeface="楷体_GB2312" pitchFamily="49" charset="-122"/>
                <a:ea typeface="楷体_GB2312" pitchFamily="49" charset="-122"/>
              </a:rPr>
              <a:t>。</a:t>
            </a:r>
            <a:r>
              <a:rPr lang="zh-CN" altLang="en-US" sz="3200" dirty="0" smtClean="0">
                <a:latin typeface="楷体_GB2312" pitchFamily="49" charset="-122"/>
                <a:ea typeface="楷体_GB2312" pitchFamily="49" charset="-122"/>
              </a:rPr>
              <a:t>”</a:t>
            </a:r>
            <a:r>
              <a:rPr lang="en-US" altLang="zh-CN" sz="3200" dirty="0" smtClean="0">
                <a:latin typeface="楷体_GB2312" pitchFamily="49" charset="-122"/>
                <a:ea typeface="楷体_GB2312" pitchFamily="49" charset="-122"/>
              </a:rPr>
              <a:t> </a:t>
            </a:r>
            <a:endParaRPr lang="en-US" altLang="zh-CN" sz="3200" dirty="0">
              <a:latin typeface="楷体_GB2312" pitchFamily="49" charset="-122"/>
              <a:ea typeface="楷体_GB2312" pitchFamily="49" charset="-122"/>
            </a:endParaRPr>
          </a:p>
          <a:p>
            <a:r>
              <a:rPr lang="zh-CN" altLang="en-US" sz="3200" dirty="0">
                <a:latin typeface="楷体_GB2312" pitchFamily="49" charset="-122"/>
                <a:ea typeface="楷体_GB2312" pitchFamily="49" charset="-122"/>
              </a:rPr>
              <a:t>　　父亲的书桌对面有一把小椅子，儿子坐在</a:t>
            </a:r>
            <a:r>
              <a:rPr lang="zh-CN" altLang="en-US" sz="3200" dirty="0" smtClean="0">
                <a:latin typeface="楷体_GB2312" pitchFamily="49" charset="-122"/>
                <a:ea typeface="楷体_GB2312" pitchFamily="49" charset="-122"/>
              </a:rPr>
              <a:t>那里，陪伴下班回家</a:t>
            </a:r>
            <a:r>
              <a:rPr lang="zh-CN" altLang="en-US" sz="3200" dirty="0">
                <a:latin typeface="楷体_GB2312" pitchFamily="49" charset="-122"/>
                <a:ea typeface="楷体_GB2312" pitchFamily="49" charset="-122"/>
              </a:rPr>
              <a:t>在桌子前剪报的</a:t>
            </a:r>
            <a:r>
              <a:rPr lang="zh-CN" altLang="en-US" sz="3200" dirty="0" smtClean="0">
                <a:latin typeface="楷体_GB2312" pitchFamily="49" charset="-122"/>
                <a:ea typeface="楷体_GB2312" pitchFamily="49" charset="-122"/>
              </a:rPr>
              <a:t>父亲。父子</a:t>
            </a:r>
            <a:r>
              <a:rPr lang="zh-CN" altLang="en-US" sz="3200" dirty="0">
                <a:latin typeface="楷体_GB2312" pitchFamily="49" charset="-122"/>
                <a:ea typeface="楷体_GB2312" pitchFamily="49" charset="-122"/>
              </a:rPr>
              <a:t>俩没有说话，静静</a:t>
            </a:r>
            <a:r>
              <a:rPr lang="zh-CN" altLang="en-US" sz="3200" dirty="0" smtClean="0">
                <a:latin typeface="楷体_GB2312" pitchFamily="49" charset="-122"/>
                <a:ea typeface="楷体_GB2312" pitchFamily="49" charset="-122"/>
              </a:rPr>
              <a:t>相对，儿子</a:t>
            </a:r>
            <a:r>
              <a:rPr lang="zh-CN" altLang="en-US" sz="3200" dirty="0">
                <a:latin typeface="楷体_GB2312" pitchFamily="49" charset="-122"/>
                <a:ea typeface="楷体_GB2312" pitchFamily="49" charset="-122"/>
              </a:rPr>
              <a:t>望着</a:t>
            </a:r>
            <a:r>
              <a:rPr lang="zh-CN" altLang="en-US" sz="3200" dirty="0" smtClean="0">
                <a:latin typeface="楷体_GB2312" pitchFamily="49" charset="-122"/>
                <a:ea typeface="楷体_GB2312" pitchFamily="49" charset="-122"/>
              </a:rPr>
              <a:t>父亲祥和</a:t>
            </a:r>
            <a:r>
              <a:rPr lang="zh-CN" altLang="en-US" sz="3200" dirty="0">
                <a:latin typeface="楷体_GB2312" pitchFamily="49" charset="-122"/>
                <a:ea typeface="楷体_GB2312" pitchFamily="49" charset="-122"/>
              </a:rPr>
              <a:t>的面容，心里充溢着宁静的</a:t>
            </a:r>
            <a:r>
              <a:rPr lang="zh-CN" altLang="en-US" sz="3200" dirty="0" smtClean="0">
                <a:latin typeface="楷体_GB2312" pitchFamily="49" charset="-122"/>
                <a:ea typeface="楷体_GB2312" pitchFamily="49" charset="-122"/>
              </a:rPr>
              <a:t>幸福：父亲您</a:t>
            </a:r>
            <a:r>
              <a:rPr lang="zh-CN" altLang="en-US" sz="3200" dirty="0">
                <a:latin typeface="楷体_GB2312" pitchFamily="49" charset="-122"/>
                <a:ea typeface="楷体_GB2312" pitchFamily="49" charset="-122"/>
              </a:rPr>
              <a:t>辛苦了，能这样陪陪您，我真的很愿意</a:t>
            </a:r>
            <a:r>
              <a:rPr lang="zh-CN" altLang="en-US" sz="3200" dirty="0" smtClean="0">
                <a:latin typeface="楷体_GB2312" pitchFamily="49" charset="-122"/>
                <a:ea typeface="楷体_GB2312" pitchFamily="49" charset="-122"/>
              </a:rPr>
              <a:t>。</a:t>
            </a:r>
            <a:endParaRPr lang="zh-CN" altLang="en-US" sz="3200" dirty="0">
              <a:latin typeface="楷体_GB2312" pitchFamily="49" charset="-122"/>
              <a:ea typeface="楷体_GB2312" pitchFamily="49" charset="-122"/>
            </a:endParaRPr>
          </a:p>
          <a:p>
            <a:r>
              <a:rPr lang="zh-CN" altLang="en-US" sz="3200" dirty="0"/>
              <a:t>　　根据上面两则材料，结合自己的感受和思考，任选角度，自拟题目，写一篇不少于</a:t>
            </a:r>
            <a:r>
              <a:rPr lang="en-US" altLang="zh-CN" sz="3200" dirty="0"/>
              <a:t>800</a:t>
            </a:r>
            <a:r>
              <a:rPr lang="zh-CN" altLang="en-US" sz="3200" dirty="0"/>
              <a:t>字的</a:t>
            </a:r>
            <a:r>
              <a:rPr lang="zh-CN" altLang="en-US" sz="3200" dirty="0" smtClean="0"/>
              <a:t>记叙文或议论文。                                       </a:t>
            </a:r>
            <a:r>
              <a:rPr lang="zh-CN" altLang="en-US" sz="2800" dirty="0" smtClean="0">
                <a:latin typeface="楷体_GB2312" pitchFamily="49" charset="-122"/>
                <a:ea typeface="楷体_GB2312" pitchFamily="49" charset="-122"/>
              </a:rPr>
              <a:t>（</a:t>
            </a:r>
            <a:r>
              <a:rPr lang="en-US" altLang="zh-CN" sz="2800" dirty="0" smtClean="0">
                <a:latin typeface="楷体_GB2312" pitchFamily="49" charset="-122"/>
                <a:ea typeface="楷体_GB2312" pitchFamily="49" charset="-122"/>
              </a:rPr>
              <a:t>2013</a:t>
            </a:r>
            <a:r>
              <a:rPr lang="zh-CN" altLang="en-US" sz="2800" dirty="0" smtClean="0">
                <a:latin typeface="楷体_GB2312" pitchFamily="49" charset="-122"/>
                <a:ea typeface="楷体_GB2312" pitchFamily="49" charset="-122"/>
              </a:rPr>
              <a:t>年湖南卷）</a:t>
            </a:r>
            <a:endParaRPr lang="zh-CN" altLang="en-US" sz="2800" dirty="0">
              <a:latin typeface="楷体_GB2312" pitchFamily="49" charset="-122"/>
              <a:ea typeface="楷体_GB2312" pitchFamily="49" charset="-122"/>
            </a:endParaRPr>
          </a:p>
        </p:txBody>
      </p:sp>
    </p:spTree>
    <p:extLst>
      <p:ext uri="{BB962C8B-B14F-4D97-AF65-F5344CB8AC3E}">
        <p14:creationId xmlns:p14="http://schemas.microsoft.com/office/powerpoint/2010/main" val="2620011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07504" y="44624"/>
            <a:ext cx="8928992" cy="132343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4000" dirty="0" smtClean="0">
                <a:latin typeface="华文新魏" pitchFamily="2" charset="-122"/>
                <a:ea typeface="华文新魏" pitchFamily="2" charset="-122"/>
              </a:rPr>
              <a:t>中心角度：</a:t>
            </a:r>
            <a:r>
              <a:rPr lang="zh-CN" altLang="en-US" sz="4000" dirty="0" smtClean="0">
                <a:latin typeface="迷你简卡通" pitchFamily="65" charset="-122"/>
                <a:ea typeface="迷你简卡通" pitchFamily="65" charset="-122"/>
              </a:rPr>
              <a:t>拼搏（动）与休闲（静）都 </a:t>
            </a:r>
            <a:endParaRPr lang="en-US" altLang="zh-CN" sz="4000" dirty="0" smtClean="0">
              <a:latin typeface="迷你简卡通" pitchFamily="65" charset="-122"/>
              <a:ea typeface="迷你简卡通" pitchFamily="65" charset="-122"/>
            </a:endParaRPr>
          </a:p>
          <a:p>
            <a:r>
              <a:rPr lang="en-US" altLang="zh-CN" sz="4000" dirty="0">
                <a:latin typeface="迷你简卡通" pitchFamily="65" charset="-122"/>
                <a:ea typeface="迷你简卡通" pitchFamily="65" charset="-122"/>
              </a:rPr>
              <a:t> </a:t>
            </a:r>
            <a:r>
              <a:rPr lang="en-US" altLang="zh-CN" sz="4000" dirty="0" smtClean="0">
                <a:latin typeface="迷你简卡通" pitchFamily="65" charset="-122"/>
                <a:ea typeface="迷你简卡通" pitchFamily="65" charset="-122"/>
              </a:rPr>
              <a:t>                       </a:t>
            </a:r>
            <a:r>
              <a:rPr lang="zh-CN" altLang="en-US" sz="4000" dirty="0" smtClean="0">
                <a:latin typeface="迷你简卡通" pitchFamily="65" charset="-122"/>
                <a:ea typeface="迷你简卡通" pitchFamily="65" charset="-122"/>
              </a:rPr>
              <a:t>可以是生命的意愿</a:t>
            </a:r>
            <a:endParaRPr lang="zh-CN" altLang="en-US" sz="4000" dirty="0">
              <a:latin typeface="迷你简卡通" pitchFamily="65" charset="-122"/>
              <a:ea typeface="迷你简卡通" pitchFamily="65" charset="-122"/>
            </a:endParaRPr>
          </a:p>
        </p:txBody>
      </p:sp>
      <p:sp>
        <p:nvSpPr>
          <p:cNvPr id="3" name="TextBox 2"/>
          <p:cNvSpPr txBox="1"/>
          <p:nvPr/>
        </p:nvSpPr>
        <p:spPr>
          <a:xfrm>
            <a:off x="107504" y="1412776"/>
            <a:ext cx="8928992" cy="347787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zh-CN" altLang="en-US" sz="4000" dirty="0" smtClean="0">
                <a:latin typeface="华文新魏" pitchFamily="2" charset="-122"/>
                <a:ea typeface="华文新魏" pitchFamily="2" charset="-122"/>
              </a:rPr>
              <a:t>重要角度：</a:t>
            </a:r>
            <a:r>
              <a:rPr lang="en-US" altLang="zh-CN" sz="3600" dirty="0" smtClean="0">
                <a:latin typeface="华文隶书" pitchFamily="2" charset="-122"/>
                <a:ea typeface="华文隶书" pitchFamily="2" charset="-122"/>
              </a:rPr>
              <a:t>1.</a:t>
            </a:r>
            <a:r>
              <a:rPr lang="zh-CN" altLang="en-US" sz="3600" dirty="0" smtClean="0">
                <a:latin typeface="华文隶书" pitchFamily="2" charset="-122"/>
                <a:ea typeface="华文隶书" pitchFamily="2" charset="-122"/>
              </a:rPr>
              <a:t>按照自己的意愿去奋力打拼，   </a:t>
            </a:r>
            <a:endParaRPr lang="en-US" altLang="zh-CN" sz="3600" dirty="0" smtClean="0">
              <a:latin typeface="华文隶书" pitchFamily="2" charset="-122"/>
              <a:ea typeface="华文隶书" pitchFamily="2" charset="-122"/>
            </a:endParaRPr>
          </a:p>
          <a:p>
            <a:r>
              <a:rPr lang="en-US" altLang="zh-CN" sz="3600" dirty="0">
                <a:latin typeface="华文隶书" pitchFamily="2" charset="-122"/>
                <a:ea typeface="华文隶书" pitchFamily="2" charset="-122"/>
              </a:rPr>
              <a:t> </a:t>
            </a:r>
            <a:r>
              <a:rPr lang="en-US" altLang="zh-CN" sz="3600" dirty="0" smtClean="0">
                <a:latin typeface="华文隶书" pitchFamily="2" charset="-122"/>
                <a:ea typeface="华文隶书" pitchFamily="2" charset="-122"/>
              </a:rPr>
              <a:t>                        </a:t>
            </a:r>
            <a:r>
              <a:rPr lang="zh-CN" altLang="en-US" sz="3600" dirty="0" smtClean="0">
                <a:latin typeface="华文隶书" pitchFamily="2" charset="-122"/>
                <a:ea typeface="华文隶书" pitchFamily="2" charset="-122"/>
              </a:rPr>
              <a:t>吃苦受累都值得</a:t>
            </a:r>
            <a:r>
              <a:rPr lang="zh-CN" altLang="en-US" sz="3600" dirty="0" smtClean="0">
                <a:latin typeface="+mj-ea"/>
                <a:ea typeface="+mj-ea"/>
              </a:rPr>
              <a:t>（它）</a:t>
            </a:r>
            <a:endParaRPr lang="en-US" altLang="zh-CN" sz="3600" dirty="0" smtClean="0">
              <a:latin typeface="+mj-ea"/>
              <a:ea typeface="+mj-ea"/>
            </a:endParaRPr>
          </a:p>
          <a:p>
            <a:r>
              <a:rPr lang="en-US" altLang="zh-CN" sz="3600" dirty="0">
                <a:latin typeface="华文隶书" pitchFamily="2" charset="-122"/>
                <a:ea typeface="华文隶书" pitchFamily="2" charset="-122"/>
              </a:rPr>
              <a:t> </a:t>
            </a:r>
            <a:r>
              <a:rPr lang="en-US" altLang="zh-CN" sz="3600" dirty="0" smtClean="0">
                <a:latin typeface="华文隶书" pitchFamily="2" charset="-122"/>
                <a:ea typeface="华文隶书" pitchFamily="2" charset="-122"/>
              </a:rPr>
              <a:t>                     2.</a:t>
            </a:r>
            <a:r>
              <a:rPr lang="zh-CN" altLang="en-US" sz="3600" dirty="0" smtClean="0">
                <a:latin typeface="华文隶书" pitchFamily="2" charset="-122"/>
                <a:ea typeface="华文隶书" pitchFamily="2" charset="-122"/>
              </a:rPr>
              <a:t>给亲人以无言的陪伴，</a:t>
            </a:r>
            <a:r>
              <a:rPr lang="zh-CN" altLang="en-US" sz="3600" dirty="0">
                <a:latin typeface="华文隶书" pitchFamily="2" charset="-122"/>
                <a:ea typeface="华文隶书" pitchFamily="2" charset="-122"/>
              </a:rPr>
              <a:t>是生活，</a:t>
            </a:r>
            <a:r>
              <a:rPr lang="en-US" altLang="zh-CN" sz="3600" dirty="0" smtClean="0">
                <a:latin typeface="华文隶书" pitchFamily="2" charset="-122"/>
                <a:ea typeface="华文隶书" pitchFamily="2" charset="-122"/>
              </a:rPr>
              <a:t>            </a:t>
            </a:r>
          </a:p>
          <a:p>
            <a:r>
              <a:rPr lang="en-US" altLang="zh-CN" sz="3600" dirty="0">
                <a:latin typeface="华文隶书" pitchFamily="2" charset="-122"/>
                <a:ea typeface="华文隶书" pitchFamily="2" charset="-122"/>
              </a:rPr>
              <a:t> </a:t>
            </a:r>
            <a:r>
              <a:rPr lang="en-US" altLang="zh-CN" sz="3600" dirty="0" smtClean="0">
                <a:latin typeface="华文隶书" pitchFamily="2" charset="-122"/>
                <a:ea typeface="华文隶书" pitchFamily="2" charset="-122"/>
              </a:rPr>
              <a:t>                        </a:t>
            </a:r>
            <a:r>
              <a:rPr lang="zh-CN" altLang="en-US" sz="3600" dirty="0" smtClean="0">
                <a:latin typeface="华文隶书" pitchFamily="2" charset="-122"/>
                <a:ea typeface="华文隶书" pitchFamily="2" charset="-122"/>
              </a:rPr>
              <a:t>也是幸福</a:t>
            </a:r>
            <a:r>
              <a:rPr lang="zh-CN" altLang="en-US" sz="3600" dirty="0">
                <a:latin typeface="+mj-ea"/>
                <a:ea typeface="+mj-ea"/>
              </a:rPr>
              <a:t>（儿子）</a:t>
            </a:r>
            <a:endParaRPr lang="en-US" altLang="zh-CN" sz="3600" dirty="0">
              <a:latin typeface="+mj-ea"/>
              <a:ea typeface="+mj-ea"/>
            </a:endParaRPr>
          </a:p>
          <a:p>
            <a:r>
              <a:rPr lang="en-US" altLang="zh-CN" sz="3600" dirty="0">
                <a:latin typeface="华文隶书" pitchFamily="2" charset="-122"/>
                <a:ea typeface="华文隶书" pitchFamily="2" charset="-122"/>
              </a:rPr>
              <a:t> </a:t>
            </a:r>
            <a:r>
              <a:rPr lang="en-US" altLang="zh-CN" sz="3600" dirty="0" smtClean="0">
                <a:latin typeface="华文隶书" pitchFamily="2" charset="-122"/>
                <a:ea typeface="华文隶书" pitchFamily="2" charset="-122"/>
              </a:rPr>
              <a:t>                     3.</a:t>
            </a:r>
            <a:r>
              <a:rPr lang="zh-CN" altLang="en-US" sz="3600" dirty="0" smtClean="0">
                <a:latin typeface="华文隶书" pitchFamily="2" charset="-122"/>
                <a:ea typeface="华文隶书" pitchFamily="2" charset="-122"/>
              </a:rPr>
              <a:t>只要你愿意，你就可以</a:t>
            </a:r>
            <a:r>
              <a:rPr lang="zh-CN" altLang="en-US" sz="3600" dirty="0">
                <a:latin typeface="华文隶书" pitchFamily="2" charset="-122"/>
                <a:ea typeface="华文隶书" pitchFamily="2" charset="-122"/>
              </a:rPr>
              <a:t>追求</a:t>
            </a:r>
            <a:r>
              <a:rPr lang="zh-CN" altLang="en-US" sz="3600" dirty="0" smtClean="0">
                <a:latin typeface="华文隶书" pitchFamily="2" charset="-122"/>
                <a:ea typeface="华文隶书" pitchFamily="2" charset="-122"/>
              </a:rPr>
              <a:t>自</a:t>
            </a:r>
            <a:endParaRPr lang="en-US" altLang="zh-CN" sz="3600" dirty="0" smtClean="0">
              <a:latin typeface="华文隶书" pitchFamily="2" charset="-122"/>
              <a:ea typeface="华文隶书" pitchFamily="2" charset="-122"/>
            </a:endParaRPr>
          </a:p>
          <a:p>
            <a:r>
              <a:rPr lang="en-US" altLang="zh-CN" sz="3600" dirty="0">
                <a:latin typeface="华文隶书" pitchFamily="2" charset="-122"/>
                <a:ea typeface="华文隶书" pitchFamily="2" charset="-122"/>
              </a:rPr>
              <a:t> </a:t>
            </a:r>
            <a:r>
              <a:rPr lang="en-US" altLang="zh-CN" sz="3600" dirty="0" smtClean="0">
                <a:latin typeface="华文隶书" pitchFamily="2" charset="-122"/>
                <a:ea typeface="华文隶书" pitchFamily="2" charset="-122"/>
              </a:rPr>
              <a:t>                        </a:t>
            </a:r>
            <a:r>
              <a:rPr lang="zh-CN" altLang="en-US" sz="3600" dirty="0" smtClean="0">
                <a:latin typeface="华文隶书" pitchFamily="2" charset="-122"/>
                <a:ea typeface="华文隶书" pitchFamily="2" charset="-122"/>
              </a:rPr>
              <a:t>己理想的生活</a:t>
            </a:r>
            <a:r>
              <a:rPr lang="zh-CN" altLang="en-US" sz="3600" dirty="0">
                <a:latin typeface="+mj-ea"/>
                <a:ea typeface="+mj-ea"/>
              </a:rPr>
              <a:t>（综合）</a:t>
            </a:r>
          </a:p>
        </p:txBody>
      </p:sp>
      <p:sp>
        <p:nvSpPr>
          <p:cNvPr id="4" name="TextBox 3"/>
          <p:cNvSpPr txBox="1"/>
          <p:nvPr/>
        </p:nvSpPr>
        <p:spPr>
          <a:xfrm>
            <a:off x="115140" y="4997494"/>
            <a:ext cx="8928992" cy="181588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4000" dirty="0" smtClean="0">
                <a:latin typeface="华文新魏" pitchFamily="2" charset="-122"/>
                <a:ea typeface="华文新魏" pitchFamily="2" charset="-122"/>
              </a:rPr>
              <a:t>其他角度：</a:t>
            </a:r>
            <a:r>
              <a:rPr lang="en-US" altLang="zh-CN" sz="3600" dirty="0" smtClean="0">
                <a:latin typeface="方正姚体" pitchFamily="2" charset="-122"/>
                <a:ea typeface="方正姚体" pitchFamily="2" charset="-122"/>
              </a:rPr>
              <a:t>1.</a:t>
            </a:r>
            <a:r>
              <a:rPr lang="zh-CN" altLang="en-US" sz="3600" dirty="0" smtClean="0">
                <a:latin typeface="方正姚体" pitchFamily="2" charset="-122"/>
                <a:ea typeface="方正姚体" pitchFamily="2" charset="-122"/>
              </a:rPr>
              <a:t>追求理想；</a:t>
            </a:r>
            <a:r>
              <a:rPr lang="en-US" altLang="zh-CN" sz="3600" dirty="0" smtClean="0">
                <a:latin typeface="方正姚体" pitchFamily="2" charset="-122"/>
                <a:ea typeface="方正姚体" pitchFamily="2" charset="-122"/>
              </a:rPr>
              <a:t>2.</a:t>
            </a:r>
            <a:r>
              <a:rPr lang="zh-CN" altLang="en-US" sz="3600" dirty="0" smtClean="0">
                <a:latin typeface="方正姚体" pitchFamily="2" charset="-122"/>
                <a:ea typeface="方正姚体" pitchFamily="2" charset="-122"/>
              </a:rPr>
              <a:t>体现</a:t>
            </a:r>
            <a:r>
              <a:rPr lang="zh-CN" altLang="en-US" sz="3600" dirty="0">
                <a:latin typeface="方正姚体" pitchFamily="2" charset="-122"/>
                <a:ea typeface="方正姚体" pitchFamily="2" charset="-122"/>
              </a:rPr>
              <a:t>生命价值；</a:t>
            </a:r>
            <a:r>
              <a:rPr lang="en-US" altLang="zh-CN" sz="3600" dirty="0" smtClean="0">
                <a:latin typeface="方正姚体" pitchFamily="2" charset="-122"/>
                <a:ea typeface="方正姚体" pitchFamily="2" charset="-122"/>
              </a:rPr>
              <a:t>                  </a:t>
            </a:r>
          </a:p>
          <a:p>
            <a:r>
              <a:rPr lang="en-US" altLang="zh-CN" sz="3600" dirty="0">
                <a:latin typeface="方正姚体" pitchFamily="2" charset="-122"/>
                <a:ea typeface="方正姚体" pitchFamily="2" charset="-122"/>
              </a:rPr>
              <a:t> </a:t>
            </a:r>
            <a:r>
              <a:rPr lang="en-US" altLang="zh-CN" sz="3600" dirty="0" smtClean="0">
                <a:latin typeface="方正姚体" pitchFamily="2" charset="-122"/>
                <a:ea typeface="方正姚体" pitchFamily="2" charset="-122"/>
              </a:rPr>
              <a:t>                     3.</a:t>
            </a:r>
            <a:r>
              <a:rPr lang="zh-CN" altLang="en-US" sz="3600" dirty="0" smtClean="0">
                <a:latin typeface="方正姚体" pitchFamily="2" charset="-122"/>
                <a:ea typeface="方正姚体" pitchFamily="2" charset="-122"/>
              </a:rPr>
              <a:t>珍惜亲情；</a:t>
            </a:r>
            <a:r>
              <a:rPr lang="en-US" altLang="zh-CN" sz="3600" dirty="0" smtClean="0">
                <a:latin typeface="方正姚体" pitchFamily="2" charset="-122"/>
                <a:ea typeface="方正姚体" pitchFamily="2" charset="-122"/>
              </a:rPr>
              <a:t>4.</a:t>
            </a:r>
            <a:r>
              <a:rPr lang="zh-CN" altLang="en-US" sz="3600" dirty="0" smtClean="0">
                <a:latin typeface="方正姚体" pitchFamily="2" charset="-122"/>
                <a:ea typeface="方正姚体" pitchFamily="2" charset="-122"/>
              </a:rPr>
              <a:t>享受温馨；</a:t>
            </a:r>
            <a:r>
              <a:rPr lang="en-US" altLang="zh-CN" sz="3600" dirty="0">
                <a:latin typeface="方正姚体" pitchFamily="2" charset="-122"/>
                <a:ea typeface="方正姚体" pitchFamily="2" charset="-122"/>
              </a:rPr>
              <a:t>6.</a:t>
            </a:r>
            <a:r>
              <a:rPr lang="zh-CN" altLang="en-US" sz="3600" dirty="0" smtClean="0">
                <a:latin typeface="方正姚体" pitchFamily="2" charset="-122"/>
                <a:ea typeface="方正姚体" pitchFamily="2" charset="-122"/>
              </a:rPr>
              <a:t>用 </a:t>
            </a:r>
            <a:endParaRPr lang="en-US" altLang="zh-CN" sz="3600" dirty="0" smtClean="0">
              <a:latin typeface="方正姚体" pitchFamily="2" charset="-122"/>
              <a:ea typeface="方正姚体" pitchFamily="2" charset="-122"/>
            </a:endParaRPr>
          </a:p>
          <a:p>
            <a:r>
              <a:rPr lang="en-US" altLang="zh-CN" sz="3600" dirty="0">
                <a:latin typeface="方正姚体" pitchFamily="2" charset="-122"/>
                <a:ea typeface="方正姚体" pitchFamily="2" charset="-122"/>
              </a:rPr>
              <a:t> </a:t>
            </a:r>
            <a:r>
              <a:rPr lang="en-US" altLang="zh-CN" sz="3600" dirty="0" smtClean="0">
                <a:latin typeface="方正姚体" pitchFamily="2" charset="-122"/>
                <a:ea typeface="方正姚体" pitchFamily="2" charset="-122"/>
              </a:rPr>
              <a:t>                        </a:t>
            </a:r>
            <a:r>
              <a:rPr lang="zh-CN" altLang="en-US" sz="3600" dirty="0" smtClean="0">
                <a:latin typeface="方正姚体" pitchFamily="2" charset="-122"/>
                <a:ea typeface="方正姚体" pitchFamily="2" charset="-122"/>
              </a:rPr>
              <a:t>心生活</a:t>
            </a:r>
            <a:r>
              <a:rPr lang="zh-CN" altLang="en-US" sz="3600" dirty="0">
                <a:latin typeface="方正姚体" pitchFamily="2" charset="-122"/>
                <a:ea typeface="方正姚体" pitchFamily="2" charset="-122"/>
              </a:rPr>
              <a:t>；</a:t>
            </a:r>
            <a:r>
              <a:rPr lang="en-US" altLang="zh-CN" sz="3600" dirty="0" smtClean="0">
                <a:latin typeface="方正姚体" pitchFamily="2" charset="-122"/>
                <a:ea typeface="方正姚体" pitchFamily="2" charset="-122"/>
              </a:rPr>
              <a:t>5.</a:t>
            </a:r>
            <a:r>
              <a:rPr lang="zh-CN" altLang="en-US" sz="3600" dirty="0" smtClean="0">
                <a:latin typeface="方正姚体" pitchFamily="2" charset="-122"/>
                <a:ea typeface="方正姚体" pitchFamily="2" charset="-122"/>
              </a:rPr>
              <a:t>动</a:t>
            </a:r>
            <a:r>
              <a:rPr lang="zh-CN" altLang="en-US" sz="3600" dirty="0">
                <a:latin typeface="方正姚体" pitchFamily="2" charset="-122"/>
                <a:ea typeface="方正姚体" pitchFamily="2" charset="-122"/>
              </a:rPr>
              <a:t>、</a:t>
            </a:r>
            <a:r>
              <a:rPr lang="zh-CN" altLang="en-US" sz="3600" dirty="0" smtClean="0">
                <a:latin typeface="方正姚体" pitchFamily="2" charset="-122"/>
                <a:ea typeface="方正姚体" pitchFamily="2" charset="-122"/>
              </a:rPr>
              <a:t>静要相宜</a:t>
            </a:r>
            <a:endParaRPr lang="zh-CN" altLang="en-US" sz="3600" dirty="0">
              <a:latin typeface="方正姚体" pitchFamily="2" charset="-122"/>
              <a:ea typeface="方正姚体" pitchFamily="2" charset="-122"/>
            </a:endParaRPr>
          </a:p>
        </p:txBody>
      </p:sp>
    </p:spTree>
    <p:extLst>
      <p:ext uri="{BB962C8B-B14F-4D97-AF65-F5344CB8AC3E}">
        <p14:creationId xmlns:p14="http://schemas.microsoft.com/office/powerpoint/2010/main" val="2455756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out)">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TextBox 1"/>
          <p:cNvSpPr txBox="1"/>
          <p:nvPr/>
        </p:nvSpPr>
        <p:spPr>
          <a:xfrm>
            <a:off x="179512" y="332656"/>
            <a:ext cx="8784976" cy="618630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altLang="zh-CN" sz="3600" dirty="0" smtClean="0"/>
              <a:t>         </a:t>
            </a:r>
            <a:r>
              <a:rPr lang="zh-CN" altLang="zh-CN" sz="3600" dirty="0" smtClean="0"/>
              <a:t>任何</a:t>
            </a:r>
            <a:r>
              <a:rPr lang="zh-CN" altLang="zh-CN" sz="3600" dirty="0"/>
              <a:t>命题材料，无论其内含信息有多丰富，都是有固定“宽度”的，既不能任意延伸，也不能一味拓展，一旦超越和突破了材料“内容”规定的“宽度”，也就在一定程度上偏离了题意，成为“沾边”或“游离”。相对于“内容”而言，由“含意”构成的“深度”往往是多层级的，可以深入发掘的。这就是“宽度”与“深度”的明显不同。换言之，材料内容的“横向”拓展是不能连续发散的，而材料含意的“纵向”发掘则可以层层递进</a:t>
            </a:r>
            <a:r>
              <a:rPr lang="zh-CN" altLang="zh-CN" sz="3600" dirty="0">
                <a:hlinkClick r:id="rId3" action="ppaction://hlinksldjump"/>
              </a:rPr>
              <a:t>的</a:t>
            </a:r>
            <a:r>
              <a:rPr lang="zh-CN" altLang="zh-CN" sz="3600" dirty="0"/>
              <a:t>。</a:t>
            </a:r>
            <a:endParaRPr lang="zh-CN" altLang="en-US" sz="3600" dirty="0"/>
          </a:p>
        </p:txBody>
      </p:sp>
    </p:spTree>
    <p:extLst>
      <p:ext uri="{BB962C8B-B14F-4D97-AF65-F5344CB8AC3E}">
        <p14:creationId xmlns:p14="http://schemas.microsoft.com/office/powerpoint/2010/main" val="4004711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79512" y="188640"/>
            <a:ext cx="8856984" cy="63709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zh-CN" altLang="en-US" sz="4800" dirty="0" smtClean="0">
                <a:latin typeface="方正流行体简体" pitchFamily="65" charset="-122"/>
                <a:ea typeface="方正流行体简体" pitchFamily="65" charset="-122"/>
              </a:rPr>
              <a:t>考生答案示例</a:t>
            </a:r>
            <a:endParaRPr lang="en-US" altLang="zh-CN" sz="4800" dirty="0" smtClean="0">
              <a:latin typeface="方正流行体简体" pitchFamily="65" charset="-122"/>
              <a:ea typeface="方正流行体简体" pitchFamily="65" charset="-122"/>
            </a:endParaRPr>
          </a:p>
          <a:p>
            <a:r>
              <a:rPr lang="en-US" altLang="zh-CN" sz="4000" dirty="0" smtClean="0"/>
              <a:t>【</a:t>
            </a:r>
            <a:r>
              <a:rPr lang="zh-CN" altLang="en-US" sz="4000" dirty="0" smtClean="0"/>
              <a:t>答案一</a:t>
            </a:r>
            <a:r>
              <a:rPr lang="en-US" altLang="zh-CN" sz="4000" dirty="0" smtClean="0"/>
              <a:t>】</a:t>
            </a:r>
            <a:r>
              <a:rPr lang="zh-CN" altLang="zh-CN" sz="4000" dirty="0">
                <a:latin typeface="楷体_GB2312" pitchFamily="49" charset="-122"/>
                <a:ea typeface="楷体_GB2312" pitchFamily="49" charset="-122"/>
              </a:rPr>
              <a:t>①“黑色幽默”指的是那些愚昧、令人不解的“幽默”，是反语。②因为利益的驱动，两家不惜花大手笔，进行一场可笑的“牛犊纷争”，费用加起来远超过几头小牛的价值，不仅让人发笑时又发人省思。③“黑色幽默”辛辣地讽刺了这些贪婪、愚昧、没有人情味的人，也缅怀了曾经</a:t>
            </a:r>
            <a:r>
              <a:rPr lang="zh-CN" altLang="zh-CN" sz="4000" dirty="0" smtClean="0">
                <a:latin typeface="楷体_GB2312" pitchFamily="49" charset="-122"/>
                <a:ea typeface="楷体_GB2312" pitchFamily="49" charset="-122"/>
              </a:rPr>
              <a:t>朴实</a:t>
            </a:r>
            <a:r>
              <a:rPr lang="zh-CN" altLang="en-US" sz="4000" dirty="0" smtClean="0">
                <a:latin typeface="楷体_GB2312" pitchFamily="49" charset="-122"/>
                <a:ea typeface="楷体_GB2312" pitchFamily="49" charset="-122"/>
              </a:rPr>
              <a:t>、</a:t>
            </a:r>
            <a:r>
              <a:rPr lang="zh-CN" altLang="zh-CN" sz="4000" dirty="0" smtClean="0">
                <a:latin typeface="楷体_GB2312" pitchFamily="49" charset="-122"/>
                <a:ea typeface="楷体_GB2312" pitchFamily="49" charset="-122"/>
              </a:rPr>
              <a:t>亲切</a:t>
            </a:r>
            <a:r>
              <a:rPr lang="zh-CN" altLang="en-US" sz="4000" dirty="0" smtClean="0">
                <a:latin typeface="楷体_GB2312" pitchFamily="49" charset="-122"/>
                <a:ea typeface="楷体_GB2312" pitchFamily="49" charset="-122"/>
              </a:rPr>
              <a:t>、</a:t>
            </a:r>
            <a:r>
              <a:rPr lang="zh-CN" altLang="zh-CN" sz="4000" dirty="0" smtClean="0">
                <a:latin typeface="楷体_GB2312" pitchFamily="49" charset="-122"/>
                <a:ea typeface="楷体_GB2312" pitchFamily="49" charset="-122"/>
              </a:rPr>
              <a:t>一家人</a:t>
            </a:r>
            <a:r>
              <a:rPr lang="zh-CN" altLang="zh-CN" sz="4000" dirty="0">
                <a:latin typeface="楷体_GB2312" pitchFamily="49" charset="-122"/>
                <a:ea typeface="楷体_GB2312" pitchFamily="49" charset="-122"/>
              </a:rPr>
              <a:t>的乡村风的逝去。</a:t>
            </a:r>
            <a:endParaRPr lang="zh-CN" altLang="en-US" sz="4000" dirty="0">
              <a:latin typeface="楷体_GB2312" pitchFamily="49" charset="-122"/>
              <a:ea typeface="楷体_GB2312" pitchFamily="49" charset="-122"/>
            </a:endParaRPr>
          </a:p>
        </p:txBody>
      </p:sp>
    </p:spTree>
    <p:extLst>
      <p:ext uri="{BB962C8B-B14F-4D97-AF65-F5344CB8AC3E}">
        <p14:creationId xmlns:p14="http://schemas.microsoft.com/office/powerpoint/2010/main" val="590458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extBox 1"/>
          <p:cNvSpPr txBox="1"/>
          <p:nvPr/>
        </p:nvSpPr>
        <p:spPr>
          <a:xfrm>
            <a:off x="72008" y="113719"/>
            <a:ext cx="9036496" cy="655564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fontAlgn="auto">
              <a:spcBef>
                <a:spcPts val="0"/>
              </a:spcBef>
              <a:spcAft>
                <a:spcPts val="0"/>
              </a:spcAft>
              <a:defRPr/>
            </a:pPr>
            <a:r>
              <a:rPr lang="zh-CN" altLang="en-US" sz="2800" dirty="0"/>
              <a:t>▲</a:t>
            </a:r>
            <a:r>
              <a:rPr lang="zh-CN" altLang="zh-CN" sz="2800" dirty="0"/>
              <a:t>阅读下面</a:t>
            </a:r>
            <a:r>
              <a:rPr lang="zh-CN" altLang="zh-CN" sz="2800" dirty="0" smtClean="0"/>
              <a:t>的</a:t>
            </a:r>
            <a:r>
              <a:rPr lang="zh-CN" altLang="en-US" sz="2800" dirty="0" smtClean="0"/>
              <a:t>材料</a:t>
            </a:r>
            <a:r>
              <a:rPr lang="zh-CN" altLang="zh-CN" sz="2800" dirty="0" smtClean="0"/>
              <a:t>，</a:t>
            </a:r>
            <a:r>
              <a:rPr lang="zh-CN" altLang="zh-CN" sz="2800" dirty="0"/>
              <a:t>根据</a:t>
            </a:r>
            <a:r>
              <a:rPr lang="zh-CN" altLang="zh-CN" sz="2800" dirty="0" smtClean="0"/>
              <a:t>要求</a:t>
            </a:r>
            <a:r>
              <a:rPr lang="zh-CN" altLang="en-US" sz="2800" dirty="0" smtClean="0"/>
              <a:t>写一篇不少于</a:t>
            </a:r>
            <a:r>
              <a:rPr lang="en-US" altLang="zh-CN" sz="2800" dirty="0" smtClean="0"/>
              <a:t>800</a:t>
            </a:r>
            <a:r>
              <a:rPr lang="zh-CN" altLang="en-US" sz="2800" dirty="0" smtClean="0"/>
              <a:t>字的</a:t>
            </a:r>
            <a:r>
              <a:rPr lang="zh-CN" altLang="zh-CN" sz="2800" dirty="0" smtClean="0"/>
              <a:t>文</a:t>
            </a:r>
            <a:r>
              <a:rPr lang="zh-CN" altLang="en-US" sz="2800" dirty="0" smtClean="0"/>
              <a:t>章</a:t>
            </a:r>
            <a:r>
              <a:rPr lang="zh-CN" altLang="zh-CN" sz="2800" dirty="0" smtClean="0"/>
              <a:t>。</a:t>
            </a:r>
            <a:r>
              <a:rPr lang="en-US" altLang="zh-CN" sz="2800" dirty="0" smtClean="0"/>
              <a:t>           </a:t>
            </a:r>
          </a:p>
          <a:p>
            <a:pPr fontAlgn="auto">
              <a:spcBef>
                <a:spcPts val="0"/>
              </a:spcBef>
              <a:spcAft>
                <a:spcPts val="0"/>
              </a:spcAft>
              <a:defRPr/>
            </a:pPr>
            <a:r>
              <a:rPr lang="en-US" altLang="zh-CN" sz="2800" dirty="0"/>
              <a:t> </a:t>
            </a:r>
            <a:r>
              <a:rPr lang="en-US" altLang="zh-CN" sz="2800" dirty="0" smtClean="0"/>
              <a:t>        </a:t>
            </a:r>
            <a:r>
              <a:rPr lang="zh-CN" altLang="en-US" sz="2800" dirty="0" smtClean="0">
                <a:latin typeface="楷体_GB2312" pitchFamily="49" charset="-122"/>
                <a:ea typeface="楷体_GB2312" pitchFamily="49" charset="-122"/>
              </a:rPr>
              <a:t>一位商人发现并买下一块晶莹剔透、大如蛋黄的钻石。他请专家检验，专家大加赞赏，但对钻石中有道裂纹表示惋惜，并说：“如果沿裂纹切割成两块，能使钻石增值；只是一旦失败，损失就大了。”怎样切割这块钻石呢？商人咨询了很多切割师，他们都不愿动手，说是风险太大。</a:t>
            </a:r>
            <a:endParaRPr lang="en-US" altLang="zh-CN" sz="2800" dirty="0" smtClean="0">
              <a:latin typeface="楷体_GB2312" pitchFamily="49" charset="-122"/>
              <a:ea typeface="楷体_GB2312" pitchFamily="49" charset="-122"/>
            </a:endParaRPr>
          </a:p>
          <a:p>
            <a:pPr fontAlgn="auto">
              <a:spcBef>
                <a:spcPts val="0"/>
              </a:spcBef>
              <a:spcAft>
                <a:spcPts val="0"/>
              </a:spcAft>
              <a:defRPr/>
            </a:pPr>
            <a:r>
              <a:rPr lang="en-US" altLang="zh-CN" sz="2800" dirty="0">
                <a:latin typeface="楷体_GB2312" pitchFamily="49" charset="-122"/>
                <a:ea typeface="楷体_GB2312" pitchFamily="49" charset="-122"/>
              </a:rPr>
              <a:t> </a:t>
            </a:r>
            <a:r>
              <a:rPr lang="en-US" altLang="zh-CN" sz="2800" dirty="0" smtClean="0">
                <a:latin typeface="楷体_GB2312" pitchFamily="49" charset="-122"/>
                <a:ea typeface="楷体_GB2312" pitchFamily="49" charset="-122"/>
              </a:rPr>
              <a:t>   </a:t>
            </a:r>
            <a:r>
              <a:rPr lang="zh-CN" altLang="en-US" sz="2800" dirty="0" smtClean="0">
                <a:latin typeface="楷体_GB2312" pitchFamily="49" charset="-122"/>
                <a:ea typeface="楷体_GB2312" pitchFamily="49" charset="-122"/>
              </a:rPr>
              <a:t>后来，一位技艺高超的老切割师答应试试，他设计了周密的切割方案，然后指导年轻的徒弟操作。当着伤人的面，徒弟一下子就把钻石切成两块。商人捧起两块钻石，十分感激。老切割师说：“要有经验、技术，更要有勇气。不去想价值的事，手就不会发抖。”</a:t>
            </a:r>
            <a:endParaRPr lang="en-US" altLang="zh-CN" sz="2800" dirty="0" smtClean="0">
              <a:latin typeface="楷体_GB2312" pitchFamily="49" charset="-122"/>
              <a:ea typeface="楷体_GB2312" pitchFamily="49" charset="-122"/>
            </a:endParaRPr>
          </a:p>
          <a:p>
            <a:pPr fontAlgn="auto">
              <a:spcBef>
                <a:spcPts val="0"/>
              </a:spcBef>
              <a:spcAft>
                <a:spcPts val="0"/>
              </a:spcAft>
              <a:defRPr/>
            </a:pPr>
            <a:r>
              <a:rPr lang="zh-CN" altLang="en-US" sz="2800" dirty="0" smtClean="0">
                <a:latin typeface="仿宋_GB2312" pitchFamily="49" charset="-122"/>
                <a:ea typeface="仿宋_GB2312" pitchFamily="49" charset="-122"/>
              </a:rPr>
              <a:t>    </a:t>
            </a:r>
            <a:r>
              <a:rPr lang="zh-CN" altLang="en-US" sz="2800" dirty="0" smtClean="0">
                <a:latin typeface="+mn-ea"/>
              </a:rPr>
              <a:t>要求选好角度，确定立意，明确文体，自拟标题；不要脱离材料内容及含意的范围作文，不要套作，</a:t>
            </a:r>
            <a:r>
              <a:rPr lang="zh-CN" altLang="zh-CN" sz="2800" dirty="0" smtClean="0">
                <a:latin typeface="+mn-ea"/>
              </a:rPr>
              <a:t>不得</a:t>
            </a:r>
            <a:r>
              <a:rPr lang="zh-CN" altLang="zh-CN" sz="2800" dirty="0">
                <a:latin typeface="+mn-ea"/>
              </a:rPr>
              <a:t>抄袭</a:t>
            </a:r>
            <a:r>
              <a:rPr lang="zh-CN" altLang="zh-CN" sz="2800" dirty="0" smtClean="0">
                <a:latin typeface="+mn-ea"/>
              </a:rPr>
              <a:t>。</a:t>
            </a:r>
            <a:r>
              <a:rPr lang="en-US" altLang="zh-CN" sz="2800" dirty="0" smtClean="0">
                <a:latin typeface="+mn-ea"/>
              </a:rPr>
              <a:t>                     </a:t>
            </a:r>
            <a:r>
              <a:rPr lang="zh-CN" altLang="zh-CN" sz="2800" dirty="0" smtClean="0">
                <a:latin typeface="楷体_GB2312" pitchFamily="49" charset="-122"/>
                <a:ea typeface="楷体_GB2312" pitchFamily="49" charset="-122"/>
              </a:rPr>
              <a:t>（</a:t>
            </a:r>
            <a:r>
              <a:rPr lang="en-US" altLang="zh-CN" sz="2800" dirty="0">
                <a:latin typeface="楷体_GB2312" pitchFamily="49" charset="-122"/>
                <a:ea typeface="楷体_GB2312" pitchFamily="49" charset="-122"/>
              </a:rPr>
              <a:t>2013</a:t>
            </a:r>
            <a:r>
              <a:rPr lang="zh-CN" altLang="en-US" sz="2800" dirty="0">
                <a:latin typeface="楷体_GB2312" pitchFamily="49" charset="-122"/>
                <a:ea typeface="楷体_GB2312" pitchFamily="49" charset="-122"/>
              </a:rPr>
              <a:t>年全国课标卷乙</a:t>
            </a:r>
            <a:r>
              <a:rPr lang="zh-CN" altLang="zh-CN" sz="2800" dirty="0" smtClean="0">
                <a:latin typeface="楷体_GB2312" pitchFamily="49" charset="-122"/>
                <a:ea typeface="楷体_GB2312" pitchFamily="49" charset="-122"/>
              </a:rPr>
              <a:t>）</a:t>
            </a:r>
            <a:endParaRPr lang="zh-CN" altLang="zh-CN" sz="2800" dirty="0">
              <a:latin typeface="楷体_GB2312" pitchFamily="49" charset="-122"/>
              <a:ea typeface="楷体_GB2312" pitchFamily="49" charset="-122"/>
            </a:endParaRPr>
          </a:p>
        </p:txBody>
      </p:sp>
    </p:spTree>
    <p:extLst>
      <p:ext uri="{BB962C8B-B14F-4D97-AF65-F5344CB8AC3E}">
        <p14:creationId xmlns:p14="http://schemas.microsoft.com/office/powerpoint/2010/main" val="2793256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714348" y="1385481"/>
            <a:ext cx="7674076" cy="1323439"/>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fontAlgn="auto">
              <a:spcBef>
                <a:spcPts val="0"/>
              </a:spcBef>
              <a:spcAft>
                <a:spcPts val="0"/>
              </a:spcAft>
              <a:defRPr/>
            </a:pPr>
            <a:r>
              <a:rPr lang="zh-CN" altLang="en-US" sz="4000" dirty="0"/>
              <a:t>（</a:t>
            </a:r>
            <a:r>
              <a:rPr lang="en-US" altLang="zh-CN" sz="4000" dirty="0" smtClean="0"/>
              <a:t>1</a:t>
            </a:r>
            <a:r>
              <a:rPr lang="zh-CN" altLang="en-US" sz="4000" dirty="0" smtClean="0"/>
              <a:t>）人物（商人、专家、切割师、老切割师、徒</a:t>
            </a:r>
            <a:r>
              <a:rPr lang="zh-CN" altLang="en-US" sz="4000" dirty="0" smtClean="0">
                <a:hlinkClick r:id="rId3" action="ppaction://hlinksldjump"/>
              </a:rPr>
              <a:t>弟</a:t>
            </a:r>
            <a:r>
              <a:rPr lang="zh-CN" altLang="en-US" sz="4000" dirty="0" smtClean="0"/>
              <a:t>）</a:t>
            </a:r>
            <a:endParaRPr lang="zh-CN" altLang="en-US" sz="4000" dirty="0"/>
          </a:p>
        </p:txBody>
      </p:sp>
      <p:sp>
        <p:nvSpPr>
          <p:cNvPr id="5" name="TextBox 4"/>
          <p:cNvSpPr txBox="1"/>
          <p:nvPr/>
        </p:nvSpPr>
        <p:spPr>
          <a:xfrm>
            <a:off x="714348" y="3041665"/>
            <a:ext cx="7674076" cy="132343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fontAlgn="auto">
              <a:spcBef>
                <a:spcPts val="0"/>
              </a:spcBef>
              <a:spcAft>
                <a:spcPts val="0"/>
              </a:spcAft>
              <a:defRPr/>
            </a:pPr>
            <a:r>
              <a:rPr lang="zh-CN" altLang="en-US" sz="4000" dirty="0"/>
              <a:t>（</a:t>
            </a:r>
            <a:r>
              <a:rPr lang="en-US" altLang="zh-CN" sz="4000" dirty="0"/>
              <a:t>2</a:t>
            </a:r>
            <a:r>
              <a:rPr lang="zh-CN" altLang="en-US" sz="4000" dirty="0" smtClean="0"/>
              <a:t>）事件过程（发现、检验、经验和技术、勇气）</a:t>
            </a:r>
            <a:endParaRPr lang="zh-CN" altLang="en-US" sz="4000" dirty="0"/>
          </a:p>
        </p:txBody>
      </p:sp>
      <p:sp>
        <p:nvSpPr>
          <p:cNvPr id="7" name="TextBox 6"/>
          <p:cNvSpPr txBox="1"/>
          <p:nvPr/>
        </p:nvSpPr>
        <p:spPr>
          <a:xfrm>
            <a:off x="714348" y="4653136"/>
            <a:ext cx="7674076" cy="193899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fontAlgn="auto">
              <a:spcBef>
                <a:spcPts val="0"/>
              </a:spcBef>
              <a:spcAft>
                <a:spcPts val="0"/>
              </a:spcAft>
              <a:defRPr/>
            </a:pPr>
            <a:r>
              <a:rPr lang="zh-CN" altLang="en-US" sz="4000" dirty="0"/>
              <a:t>（</a:t>
            </a:r>
            <a:r>
              <a:rPr lang="en-US" altLang="zh-CN" sz="4000" dirty="0"/>
              <a:t>3</a:t>
            </a:r>
            <a:r>
              <a:rPr lang="zh-CN" altLang="en-US" sz="4000" dirty="0" smtClean="0"/>
              <a:t>）成功切割（战胜“风险”需要“经验”“技术”和勇气及良好的心理素质）</a:t>
            </a:r>
            <a:endParaRPr lang="zh-CN" altLang="en-US" sz="4000" dirty="0"/>
          </a:p>
        </p:txBody>
      </p:sp>
      <p:sp>
        <p:nvSpPr>
          <p:cNvPr id="9" name="TextBox 8"/>
          <p:cNvSpPr txBox="1"/>
          <p:nvPr/>
        </p:nvSpPr>
        <p:spPr>
          <a:xfrm>
            <a:off x="2643174" y="188640"/>
            <a:ext cx="4000528" cy="101566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fontAlgn="auto">
              <a:spcBef>
                <a:spcPts val="0"/>
              </a:spcBef>
              <a:spcAft>
                <a:spcPts val="0"/>
              </a:spcAft>
              <a:defRPr/>
            </a:pPr>
            <a:r>
              <a:rPr lang="zh-CN" altLang="en-US" sz="6000" dirty="0" smtClean="0">
                <a:latin typeface="黑体" pitchFamily="2" charset="-122"/>
                <a:ea typeface="黑体" pitchFamily="2" charset="-122"/>
              </a:rPr>
              <a:t>☆材料</a:t>
            </a:r>
            <a:r>
              <a:rPr lang="zh-CN" altLang="en-US" sz="6000" dirty="0">
                <a:latin typeface="黑体" pitchFamily="2" charset="-122"/>
                <a:ea typeface="黑体" pitchFamily="2" charset="-122"/>
              </a:rPr>
              <a:t>要素</a:t>
            </a:r>
          </a:p>
        </p:txBody>
      </p:sp>
    </p:spTree>
    <p:extLst>
      <p:ext uri="{BB962C8B-B14F-4D97-AF65-F5344CB8AC3E}">
        <p14:creationId xmlns:p14="http://schemas.microsoft.com/office/powerpoint/2010/main" val="3437647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Bottom)">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3"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000" fill="hold"/>
                                        <p:tgtEl>
                                          <p:spTgt spid="3"/>
                                        </p:tgtEl>
                                        <p:attrNameLst>
                                          <p:attrName>ppt_x</p:attrName>
                                        </p:attrNameLst>
                                      </p:cBhvr>
                                      <p:tavLst>
                                        <p:tav tm="0">
                                          <p:val>
                                            <p:strVal val="1+#ppt_w/2"/>
                                          </p:val>
                                        </p:tav>
                                        <p:tav tm="100000">
                                          <p:val>
                                            <p:strVal val="#ppt_x"/>
                                          </p:val>
                                        </p:tav>
                                      </p:tavLst>
                                    </p:anim>
                                    <p:anim calcmode="lin" valueType="num">
                                      <p:cBhvr additive="base">
                                        <p:cTn id="13" dur="20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9"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2000" fill="hold"/>
                                        <p:tgtEl>
                                          <p:spTgt spid="5"/>
                                        </p:tgtEl>
                                        <p:attrNameLst>
                                          <p:attrName>ppt_x</p:attrName>
                                        </p:attrNameLst>
                                      </p:cBhvr>
                                      <p:tavLst>
                                        <p:tav tm="0">
                                          <p:val>
                                            <p:strVal val="0-#ppt_w/2"/>
                                          </p:val>
                                        </p:tav>
                                        <p:tav tm="100000">
                                          <p:val>
                                            <p:strVal val="#ppt_x"/>
                                          </p:val>
                                        </p:tav>
                                      </p:tavLst>
                                    </p:anim>
                                    <p:anim calcmode="lin" valueType="num">
                                      <p:cBhvr additive="base">
                                        <p:cTn id="19" dur="20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2000" fill="hold"/>
                                        <p:tgtEl>
                                          <p:spTgt spid="7"/>
                                        </p:tgtEl>
                                        <p:attrNameLst>
                                          <p:attrName>ppt_x</p:attrName>
                                        </p:attrNameLst>
                                      </p:cBhvr>
                                      <p:tavLst>
                                        <p:tav tm="0">
                                          <p:val>
                                            <p:strVal val="#ppt_x"/>
                                          </p:val>
                                        </p:tav>
                                        <p:tav tm="100000">
                                          <p:val>
                                            <p:strVal val="#ppt_x"/>
                                          </p:val>
                                        </p:tav>
                                      </p:tavLst>
                                    </p:anim>
                                    <p:anim calcmode="lin" valueType="num">
                                      <p:cBhvr additive="base">
                                        <p:cTn id="25"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extBox 1"/>
          <p:cNvSpPr txBox="1"/>
          <p:nvPr/>
        </p:nvSpPr>
        <p:spPr>
          <a:xfrm>
            <a:off x="357188" y="3429000"/>
            <a:ext cx="8215312" cy="132343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fontAlgn="auto">
              <a:spcBef>
                <a:spcPts val="0"/>
              </a:spcBef>
              <a:spcAft>
                <a:spcPts val="0"/>
              </a:spcAft>
              <a:defRPr/>
            </a:pPr>
            <a:r>
              <a:rPr lang="zh-CN" altLang="en-US" sz="4000" dirty="0"/>
              <a:t>（</a:t>
            </a:r>
            <a:r>
              <a:rPr lang="en-US" altLang="zh-CN" sz="4000" dirty="0"/>
              <a:t>2</a:t>
            </a:r>
            <a:r>
              <a:rPr lang="zh-CN" altLang="en-US" sz="4000" dirty="0" smtClean="0"/>
              <a:t>）不要脱离材料</a:t>
            </a:r>
            <a:r>
              <a:rPr lang="zh-CN" altLang="en-US" sz="4000" i="1" dirty="0" smtClean="0">
                <a:solidFill>
                  <a:srgbClr val="FF0000"/>
                </a:solidFill>
                <a:latin typeface="华文琥珀" pitchFamily="2" charset="-122"/>
                <a:ea typeface="华文琥珀" pitchFamily="2" charset="-122"/>
              </a:rPr>
              <a:t>内容</a:t>
            </a:r>
            <a:r>
              <a:rPr lang="zh-CN" altLang="en-US" sz="4000" dirty="0" smtClean="0"/>
              <a:t>及</a:t>
            </a:r>
            <a:r>
              <a:rPr lang="zh-CN" altLang="en-US" sz="4000" i="1" dirty="0" smtClean="0">
                <a:solidFill>
                  <a:srgbClr val="FF0000"/>
                </a:solidFill>
                <a:latin typeface="华文琥珀" pitchFamily="2" charset="-122"/>
                <a:ea typeface="华文琥珀" pitchFamily="2" charset="-122"/>
              </a:rPr>
              <a:t>含意</a:t>
            </a:r>
            <a:r>
              <a:rPr lang="zh-CN" altLang="en-US" sz="4000" dirty="0" smtClean="0"/>
              <a:t>的范围作</a:t>
            </a:r>
            <a:r>
              <a:rPr lang="zh-CN" altLang="en-US" sz="4000" dirty="0" smtClean="0">
                <a:hlinkClick r:id="rId3" action="ppaction://hlinksldjump"/>
              </a:rPr>
              <a:t>文</a:t>
            </a:r>
            <a:r>
              <a:rPr lang="zh-CN" altLang="en-US" sz="4000" dirty="0" smtClean="0"/>
              <a:t>。</a:t>
            </a:r>
            <a:endParaRPr lang="zh-CN" altLang="en-US" sz="4000" dirty="0"/>
          </a:p>
        </p:txBody>
      </p:sp>
      <p:sp>
        <p:nvSpPr>
          <p:cNvPr id="3" name="TextBox 2"/>
          <p:cNvSpPr txBox="1"/>
          <p:nvPr/>
        </p:nvSpPr>
        <p:spPr>
          <a:xfrm>
            <a:off x="357188" y="1700808"/>
            <a:ext cx="8215312" cy="1323439"/>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fontAlgn="auto">
              <a:spcBef>
                <a:spcPts val="0"/>
              </a:spcBef>
              <a:spcAft>
                <a:spcPts val="0"/>
              </a:spcAft>
              <a:defRPr/>
            </a:pPr>
            <a:r>
              <a:rPr lang="zh-CN" altLang="en-US" sz="4000" dirty="0"/>
              <a:t>（</a:t>
            </a:r>
            <a:r>
              <a:rPr lang="en-US" altLang="zh-CN" sz="4000" dirty="0">
                <a:hlinkClick r:id="rId4" action="ppaction://hlinksldjump"/>
              </a:rPr>
              <a:t>1</a:t>
            </a:r>
            <a:r>
              <a:rPr lang="zh-CN" altLang="en-US" sz="4000" dirty="0" smtClean="0"/>
              <a:t>）选好</a:t>
            </a:r>
            <a:r>
              <a:rPr lang="zh-CN" altLang="en-US" sz="4000" i="1" dirty="0" smtClean="0">
                <a:solidFill>
                  <a:srgbClr val="FF0000"/>
                </a:solidFill>
                <a:latin typeface="华文琥珀" pitchFamily="2" charset="-122"/>
                <a:ea typeface="华文琥珀" pitchFamily="2" charset="-122"/>
              </a:rPr>
              <a:t>角</a:t>
            </a:r>
            <a:r>
              <a:rPr lang="zh-CN" altLang="en-US" sz="4000" i="1" dirty="0" smtClean="0">
                <a:solidFill>
                  <a:srgbClr val="FF0000"/>
                </a:solidFill>
                <a:latin typeface="华文琥珀" pitchFamily="2" charset="-122"/>
                <a:ea typeface="华文琥珀" pitchFamily="2" charset="-122"/>
                <a:hlinkClick r:id="rId5" action="ppaction://hlinksldjump"/>
              </a:rPr>
              <a:t>度</a:t>
            </a:r>
            <a:r>
              <a:rPr lang="zh-CN" altLang="en-US" sz="4000" dirty="0" smtClean="0"/>
              <a:t>，确定立意，明确文体，自拟标题。</a:t>
            </a:r>
            <a:endParaRPr lang="zh-CN" altLang="en-US" sz="4000" dirty="0">
              <a:solidFill>
                <a:srgbClr val="FF0000"/>
              </a:solidFill>
              <a:latin typeface="华文琥珀" pitchFamily="2" charset="-122"/>
              <a:ea typeface="华文琥珀" pitchFamily="2" charset="-122"/>
            </a:endParaRPr>
          </a:p>
        </p:txBody>
      </p:sp>
      <p:sp>
        <p:nvSpPr>
          <p:cNvPr id="4" name="TextBox 3"/>
          <p:cNvSpPr txBox="1"/>
          <p:nvPr/>
        </p:nvSpPr>
        <p:spPr>
          <a:xfrm>
            <a:off x="1187624" y="260648"/>
            <a:ext cx="7170564" cy="101566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fontAlgn="auto">
              <a:spcBef>
                <a:spcPts val="0"/>
              </a:spcBef>
              <a:spcAft>
                <a:spcPts val="0"/>
              </a:spcAft>
              <a:defRPr/>
            </a:pPr>
            <a:r>
              <a:rPr lang="en-US" altLang="zh-CN" sz="6000" dirty="0" smtClean="0">
                <a:latin typeface="黑体" pitchFamily="2" charset="-122"/>
                <a:ea typeface="黑体" pitchFamily="2" charset="-122"/>
              </a:rPr>
              <a:t>☆</a:t>
            </a:r>
            <a:r>
              <a:rPr lang="zh-CN" altLang="en-US" sz="6000" dirty="0" smtClean="0">
                <a:latin typeface="黑体" pitchFamily="2" charset="-122"/>
                <a:ea typeface="黑体" pitchFamily="2" charset="-122"/>
              </a:rPr>
              <a:t>写作（要求）要素</a:t>
            </a:r>
            <a:endParaRPr lang="zh-CN" altLang="en-US" sz="6000" dirty="0">
              <a:latin typeface="黑体" pitchFamily="2" charset="-122"/>
              <a:ea typeface="黑体" pitchFamily="2" charset="-122"/>
            </a:endParaRPr>
          </a:p>
        </p:txBody>
      </p:sp>
      <p:sp>
        <p:nvSpPr>
          <p:cNvPr id="5" name="TextBox 4"/>
          <p:cNvSpPr txBox="1"/>
          <p:nvPr/>
        </p:nvSpPr>
        <p:spPr>
          <a:xfrm>
            <a:off x="357188" y="5204209"/>
            <a:ext cx="8215312" cy="1323439"/>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fontAlgn="auto">
              <a:spcBef>
                <a:spcPts val="0"/>
              </a:spcBef>
              <a:spcAft>
                <a:spcPts val="0"/>
              </a:spcAft>
              <a:defRPr/>
            </a:pPr>
            <a:r>
              <a:rPr lang="zh-CN" altLang="en-US" sz="4000" dirty="0"/>
              <a:t>（</a:t>
            </a:r>
            <a:r>
              <a:rPr lang="en-US" altLang="zh-CN" sz="4000" dirty="0"/>
              <a:t>3</a:t>
            </a:r>
            <a:r>
              <a:rPr lang="zh-CN" altLang="en-US" sz="4000" dirty="0" smtClean="0"/>
              <a:t>）不少于</a:t>
            </a:r>
            <a:r>
              <a:rPr lang="en-US" altLang="zh-CN" sz="4000" dirty="0" smtClean="0"/>
              <a:t>800</a:t>
            </a:r>
            <a:r>
              <a:rPr lang="zh-CN" altLang="en-US" sz="4000" dirty="0" smtClean="0"/>
              <a:t>字；不要套作，不得抄袭。</a:t>
            </a:r>
            <a:endParaRPr lang="zh-CN" altLang="en-US" sz="4000" dirty="0"/>
          </a:p>
        </p:txBody>
      </p:sp>
    </p:spTree>
    <p:extLst>
      <p:ext uri="{BB962C8B-B14F-4D97-AF65-F5344CB8AC3E}">
        <p14:creationId xmlns:p14="http://schemas.microsoft.com/office/powerpoint/2010/main" val="3260808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lide(fromBottom)">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lide(fromLeft)">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lide(fromRight)">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91218" y="1052736"/>
            <a:ext cx="7761562" cy="92333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fontAlgn="auto">
              <a:spcBef>
                <a:spcPts val="0"/>
              </a:spcBef>
              <a:spcAft>
                <a:spcPts val="0"/>
              </a:spcAft>
              <a:defRPr/>
            </a:pPr>
            <a:r>
              <a:rPr lang="zh-CN" altLang="en-US" sz="5200" dirty="0" smtClean="0">
                <a:latin typeface="黑体"/>
                <a:ea typeface="黑体"/>
                <a:hlinkClick r:id="rId3" action="ppaction://hlinksldjump"/>
              </a:rPr>
              <a:t>▲</a:t>
            </a:r>
            <a:r>
              <a:rPr lang="zh-CN" altLang="en-US" sz="5200" dirty="0" smtClean="0"/>
              <a:t>新材料</a:t>
            </a:r>
            <a:r>
              <a:rPr lang="zh-CN" altLang="en-US" sz="5200" dirty="0"/>
              <a:t>作文的</a:t>
            </a:r>
            <a:r>
              <a:rPr lang="zh-CN" altLang="en-US" sz="5200" dirty="0">
                <a:latin typeface="黑体" pitchFamily="2" charset="-122"/>
                <a:ea typeface="黑体" pitchFamily="2" charset="-122"/>
              </a:rPr>
              <a:t>三大</a:t>
            </a:r>
            <a:r>
              <a:rPr lang="zh-CN" altLang="en-US" sz="5200" dirty="0" smtClean="0">
                <a:latin typeface="黑体" pitchFamily="2" charset="-122"/>
                <a:ea typeface="黑体" pitchFamily="2" charset="-122"/>
              </a:rPr>
              <a:t>要素</a:t>
            </a:r>
            <a:endParaRPr lang="zh-CN" altLang="en-US" sz="5200" dirty="0">
              <a:latin typeface="黑体" pitchFamily="2" charset="-122"/>
              <a:ea typeface="黑体" pitchFamily="2" charset="-122"/>
            </a:endParaRPr>
          </a:p>
        </p:txBody>
      </p:sp>
      <p:sp>
        <p:nvSpPr>
          <p:cNvPr id="3" name="TextBox 2"/>
          <p:cNvSpPr txBox="1"/>
          <p:nvPr/>
        </p:nvSpPr>
        <p:spPr>
          <a:xfrm>
            <a:off x="500063" y="3890963"/>
            <a:ext cx="2428875" cy="1323975"/>
          </a:xfrm>
          <a:prstGeom prst="rect">
            <a:avLst/>
          </a:prstGeom>
        </p:spPr>
        <p:style>
          <a:lnRef idx="3">
            <a:schemeClr val="lt1"/>
          </a:lnRef>
          <a:fillRef idx="1">
            <a:schemeClr val="accent6"/>
          </a:fillRef>
          <a:effectRef idx="1">
            <a:schemeClr val="accent6"/>
          </a:effectRef>
          <a:fontRef idx="minor">
            <a:schemeClr val="lt1"/>
          </a:fontRef>
        </p:style>
        <p:txBody>
          <a:bodyPr>
            <a:spAutoFit/>
          </a:bodyPr>
          <a:lstStyle/>
          <a:p>
            <a:pPr fontAlgn="auto">
              <a:spcBef>
                <a:spcPts val="0"/>
              </a:spcBef>
              <a:spcAft>
                <a:spcPts val="0"/>
              </a:spcAft>
              <a:defRPr/>
            </a:pPr>
            <a:r>
              <a:rPr lang="zh-CN" altLang="en-US" sz="8000" dirty="0">
                <a:latin typeface="华文琥珀" pitchFamily="2" charset="-122"/>
                <a:ea typeface="华文琥珀" pitchFamily="2" charset="-122"/>
              </a:rPr>
              <a:t>角度</a:t>
            </a:r>
          </a:p>
        </p:txBody>
      </p:sp>
      <p:sp>
        <p:nvSpPr>
          <p:cNvPr id="4" name="TextBox 3"/>
          <p:cNvSpPr txBox="1"/>
          <p:nvPr/>
        </p:nvSpPr>
        <p:spPr>
          <a:xfrm>
            <a:off x="6215074" y="3857628"/>
            <a:ext cx="2286016" cy="1323439"/>
          </a:xfrm>
          <a:prstGeom prst="rect">
            <a:avLst/>
          </a:prstGeom>
        </p:spPr>
        <p:style>
          <a:lnRef idx="3">
            <a:schemeClr val="lt1"/>
          </a:lnRef>
          <a:fillRef idx="1">
            <a:schemeClr val="dk1"/>
          </a:fillRef>
          <a:effectRef idx="1">
            <a:schemeClr val="dk1"/>
          </a:effectRef>
          <a:fontRef idx="minor">
            <a:schemeClr val="lt1"/>
          </a:fontRef>
        </p:style>
        <p:txBody>
          <a:bodyPr>
            <a:spAutoFit/>
          </a:bodyPr>
          <a:lstStyle/>
          <a:p>
            <a:pPr fontAlgn="auto">
              <a:spcBef>
                <a:spcPts val="0"/>
              </a:spcBef>
              <a:spcAft>
                <a:spcPts val="0"/>
              </a:spcAft>
              <a:defRPr/>
            </a:pPr>
            <a:r>
              <a:rPr lang="zh-CN" altLang="en-US" sz="8000" dirty="0">
                <a:latin typeface="方正流行体简体" pitchFamily="65" charset="-122"/>
                <a:ea typeface="方正流行体简体" pitchFamily="65" charset="-122"/>
              </a:rPr>
              <a:t>含意</a:t>
            </a:r>
          </a:p>
        </p:txBody>
      </p:sp>
      <p:sp>
        <p:nvSpPr>
          <p:cNvPr id="5" name="TextBox 4"/>
          <p:cNvSpPr txBox="1"/>
          <p:nvPr/>
        </p:nvSpPr>
        <p:spPr>
          <a:xfrm>
            <a:off x="3357563" y="3890963"/>
            <a:ext cx="2357437" cy="1323975"/>
          </a:xfrm>
          <a:prstGeom prst="rect">
            <a:avLst/>
          </a:prstGeom>
        </p:spPr>
        <p:style>
          <a:lnRef idx="3">
            <a:schemeClr val="lt1"/>
          </a:lnRef>
          <a:fillRef idx="1">
            <a:schemeClr val="accent2"/>
          </a:fillRef>
          <a:effectRef idx="1">
            <a:schemeClr val="accent2"/>
          </a:effectRef>
          <a:fontRef idx="minor">
            <a:schemeClr val="lt1"/>
          </a:fontRef>
        </p:style>
        <p:txBody>
          <a:bodyPr>
            <a:spAutoFit/>
          </a:bodyPr>
          <a:lstStyle/>
          <a:p>
            <a:pPr fontAlgn="auto">
              <a:spcBef>
                <a:spcPts val="0"/>
              </a:spcBef>
              <a:spcAft>
                <a:spcPts val="0"/>
              </a:spcAft>
              <a:defRPr/>
            </a:pPr>
            <a:r>
              <a:rPr lang="zh-CN" altLang="en-US" sz="8000" dirty="0">
                <a:latin typeface="方正流行体简体" pitchFamily="65" charset="-122"/>
                <a:ea typeface="方正流行体简体" pitchFamily="65" charset="-122"/>
              </a:rPr>
              <a:t>内容</a:t>
            </a:r>
          </a:p>
        </p:txBody>
      </p:sp>
      <p:cxnSp>
        <p:nvCxnSpPr>
          <p:cNvPr id="7" name="直接箭头连接符 6">
            <a:hlinkClick r:id="rId4" action="ppaction://hlinksldjump"/>
          </p:cNvPr>
          <p:cNvCxnSpPr/>
          <p:nvPr/>
        </p:nvCxnSpPr>
        <p:spPr>
          <a:xfrm rot="5400000">
            <a:off x="928687" y="2714626"/>
            <a:ext cx="1857375" cy="5715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0" name="直接箭头连接符 9"/>
          <p:cNvCxnSpPr/>
          <p:nvPr/>
        </p:nvCxnSpPr>
        <p:spPr>
          <a:xfrm rot="16200000" flipH="1">
            <a:off x="3643312" y="2857501"/>
            <a:ext cx="1857375" cy="28575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2" name="直接箭头连接符 11"/>
          <p:cNvCxnSpPr/>
          <p:nvPr/>
        </p:nvCxnSpPr>
        <p:spPr>
          <a:xfrm rot="16200000" flipH="1">
            <a:off x="6465094" y="2750344"/>
            <a:ext cx="1785937" cy="428625"/>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2599119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Top)">
                                      <p:cBhvr>
                                        <p:cTn id="12" dur="3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lide(fromBottom)">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slide(fromTop)">
                                      <p:cBhvr>
                                        <p:cTn id="22" dur="2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6"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2000" fill="hold"/>
                                        <p:tgtEl>
                                          <p:spTgt spid="5"/>
                                        </p:tgtEl>
                                        <p:attrNameLst>
                                          <p:attrName>ppt_x</p:attrName>
                                        </p:attrNameLst>
                                      </p:cBhvr>
                                      <p:tavLst>
                                        <p:tav tm="0">
                                          <p:val>
                                            <p:strVal val="1+#ppt_w/2"/>
                                          </p:val>
                                        </p:tav>
                                        <p:tav tm="100000">
                                          <p:val>
                                            <p:strVal val="#ppt_x"/>
                                          </p:val>
                                        </p:tav>
                                      </p:tavLst>
                                    </p:anim>
                                    <p:anim calcmode="lin" valueType="num">
                                      <p:cBhvr additive="base">
                                        <p:cTn id="28"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1"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slide(fromTop)">
                                      <p:cBhvr>
                                        <p:cTn id="33" dur="20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2" fill="hold"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slide(fromRight)">
                                      <p:cBhvr>
                                        <p:cTn id="3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781982" y="1357313"/>
            <a:ext cx="1292662" cy="392906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vert="eaVert">
            <a:spAutoFit/>
          </a:bodyPr>
          <a:lstStyle/>
          <a:p>
            <a:pPr fontAlgn="auto">
              <a:spcBef>
                <a:spcPts val="0"/>
              </a:spcBef>
              <a:spcAft>
                <a:spcPts val="0"/>
              </a:spcAft>
              <a:defRPr/>
            </a:pPr>
            <a:r>
              <a:rPr lang="zh-CN" altLang="en-US" sz="7200" dirty="0" smtClean="0">
                <a:latin typeface="华文琥珀" pitchFamily="2" charset="-122"/>
                <a:ea typeface="华文琥珀" pitchFamily="2" charset="-122"/>
              </a:rPr>
              <a:t>四档价位</a:t>
            </a:r>
            <a:endParaRPr lang="zh-CN" altLang="en-US" sz="7200" dirty="0">
              <a:latin typeface="华文琥珀" pitchFamily="2" charset="-122"/>
              <a:ea typeface="华文琥珀" pitchFamily="2" charset="-122"/>
            </a:endParaRPr>
          </a:p>
        </p:txBody>
      </p:sp>
      <p:sp>
        <p:nvSpPr>
          <p:cNvPr id="3" name="TextBox 2"/>
          <p:cNvSpPr txBox="1"/>
          <p:nvPr/>
        </p:nvSpPr>
        <p:spPr>
          <a:xfrm>
            <a:off x="2915816" y="2104901"/>
            <a:ext cx="3571875" cy="110807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fontAlgn="auto">
              <a:spcBef>
                <a:spcPts val="0"/>
              </a:spcBef>
              <a:spcAft>
                <a:spcPts val="0"/>
              </a:spcAft>
              <a:defRPr/>
            </a:pPr>
            <a:r>
              <a:rPr lang="zh-CN" altLang="en-US" sz="6600" dirty="0">
                <a:latin typeface="华文隶书" pitchFamily="2" charset="-122"/>
                <a:ea typeface="华文隶书" pitchFamily="2" charset="-122"/>
              </a:rPr>
              <a:t>重要角度</a:t>
            </a:r>
          </a:p>
        </p:txBody>
      </p:sp>
      <p:sp>
        <p:nvSpPr>
          <p:cNvPr id="4" name="TextBox 3"/>
          <p:cNvSpPr txBox="1"/>
          <p:nvPr/>
        </p:nvSpPr>
        <p:spPr>
          <a:xfrm>
            <a:off x="2915816" y="604420"/>
            <a:ext cx="3652837" cy="1108075"/>
          </a:xfrm>
          <a:prstGeom prst="rect">
            <a:avLst/>
          </a:prstGeom>
        </p:spPr>
        <p:style>
          <a:lnRef idx="3">
            <a:schemeClr val="lt1"/>
          </a:lnRef>
          <a:fillRef idx="1">
            <a:schemeClr val="accent1"/>
          </a:fillRef>
          <a:effectRef idx="1">
            <a:schemeClr val="accent1"/>
          </a:effectRef>
          <a:fontRef idx="minor">
            <a:schemeClr val="lt1"/>
          </a:fontRef>
        </p:style>
        <p:txBody>
          <a:bodyPr>
            <a:spAutoFit/>
          </a:bodyPr>
          <a:lstStyle/>
          <a:p>
            <a:pPr fontAlgn="auto">
              <a:spcBef>
                <a:spcPts val="0"/>
              </a:spcBef>
              <a:spcAft>
                <a:spcPts val="0"/>
              </a:spcAft>
              <a:defRPr/>
            </a:pPr>
            <a:r>
              <a:rPr lang="zh-CN" altLang="en-US" sz="6600" dirty="0">
                <a:latin typeface="华文隶书" pitchFamily="2" charset="-122"/>
                <a:ea typeface="华文隶书" pitchFamily="2" charset="-122"/>
              </a:rPr>
              <a:t>中心角度</a:t>
            </a:r>
          </a:p>
        </p:txBody>
      </p:sp>
      <p:sp>
        <p:nvSpPr>
          <p:cNvPr id="5" name="TextBox 4"/>
          <p:cNvSpPr txBox="1"/>
          <p:nvPr/>
        </p:nvSpPr>
        <p:spPr>
          <a:xfrm>
            <a:off x="2915816" y="5129316"/>
            <a:ext cx="3571900" cy="1107996"/>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fontAlgn="auto">
              <a:spcBef>
                <a:spcPts val="0"/>
              </a:spcBef>
              <a:spcAft>
                <a:spcPts val="0"/>
              </a:spcAft>
              <a:defRPr/>
            </a:pPr>
            <a:r>
              <a:rPr lang="zh-CN" altLang="en-US" sz="6600" dirty="0">
                <a:latin typeface="华文隶书" pitchFamily="2" charset="-122"/>
                <a:ea typeface="华文隶书" pitchFamily="2" charset="-122"/>
              </a:rPr>
              <a:t>沾边角</a:t>
            </a:r>
            <a:r>
              <a:rPr lang="zh-CN" altLang="en-US" sz="6600" dirty="0">
                <a:latin typeface="华文隶书" pitchFamily="2" charset="-122"/>
                <a:ea typeface="华文隶书" pitchFamily="2" charset="-122"/>
                <a:hlinkClick r:id="rId3" action="ppaction://hlinksldjump"/>
              </a:rPr>
              <a:t>度</a:t>
            </a:r>
            <a:endParaRPr lang="zh-CN" altLang="en-US" sz="6600" dirty="0">
              <a:latin typeface="华文隶书" pitchFamily="2" charset="-122"/>
              <a:ea typeface="华文隶书" pitchFamily="2" charset="-122"/>
            </a:endParaRPr>
          </a:p>
        </p:txBody>
      </p:sp>
      <p:sp>
        <p:nvSpPr>
          <p:cNvPr id="6" name="TextBox 5"/>
          <p:cNvSpPr txBox="1"/>
          <p:nvPr/>
        </p:nvSpPr>
        <p:spPr>
          <a:xfrm>
            <a:off x="2915816" y="3573016"/>
            <a:ext cx="6011503" cy="110799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fontAlgn="auto">
              <a:spcBef>
                <a:spcPts val="0"/>
              </a:spcBef>
              <a:spcAft>
                <a:spcPts val="0"/>
              </a:spcAft>
              <a:defRPr/>
            </a:pPr>
            <a:r>
              <a:rPr lang="zh-CN" altLang="en-US" sz="6600" dirty="0" smtClean="0">
                <a:latin typeface="华文隶书" pitchFamily="2" charset="-122"/>
                <a:ea typeface="华文隶书" pitchFamily="2" charset="-122"/>
              </a:rPr>
              <a:t>其他</a:t>
            </a:r>
            <a:r>
              <a:rPr lang="zh-CN" altLang="en-US" sz="4800" dirty="0" smtClean="0">
                <a:latin typeface="华文隶书" pitchFamily="2" charset="-122"/>
                <a:ea typeface="华文隶书" pitchFamily="2" charset="-122"/>
              </a:rPr>
              <a:t>（次要）</a:t>
            </a:r>
            <a:r>
              <a:rPr lang="zh-CN" altLang="en-US" sz="6600" dirty="0" smtClean="0">
                <a:latin typeface="华文隶书" pitchFamily="2" charset="-122"/>
                <a:ea typeface="华文隶书" pitchFamily="2" charset="-122"/>
              </a:rPr>
              <a:t>角度</a:t>
            </a:r>
            <a:endParaRPr lang="zh-CN" altLang="en-US" sz="6600" dirty="0">
              <a:latin typeface="华文隶书" pitchFamily="2" charset="-122"/>
              <a:ea typeface="华文隶书" pitchFamily="2" charset="-122"/>
            </a:endParaRPr>
          </a:p>
        </p:txBody>
      </p:sp>
      <p:sp>
        <p:nvSpPr>
          <p:cNvPr id="7" name="左大括号 6"/>
          <p:cNvSpPr/>
          <p:nvPr/>
        </p:nvSpPr>
        <p:spPr>
          <a:xfrm>
            <a:off x="2125200" y="1158458"/>
            <a:ext cx="714375" cy="4572000"/>
          </a:xfrm>
          <a:prstGeom prst="leftBrace">
            <a:avLst/>
          </a:prstGeom>
        </p:spPr>
        <p:style>
          <a:lnRef idx="3">
            <a:schemeClr val="dk1"/>
          </a:lnRef>
          <a:fillRef idx="0">
            <a:schemeClr val="dk1"/>
          </a:fillRef>
          <a:effectRef idx="2">
            <a:schemeClr val="dk1"/>
          </a:effectRef>
          <a:fontRef idx="minor">
            <a:schemeClr val="tx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04973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lide(fromTop)">
                                      <p:cBhvr>
                                        <p:cTn id="13" dur="20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000" fill="hold"/>
                                        <p:tgtEl>
                                          <p:spTgt spid="4"/>
                                        </p:tgtEl>
                                        <p:attrNameLst>
                                          <p:attrName>ppt_w</p:attrName>
                                        </p:attrNameLst>
                                      </p:cBhvr>
                                      <p:tavLst>
                                        <p:tav tm="0">
                                          <p:val>
                                            <p:strVal val="#ppt_w*0.70"/>
                                          </p:val>
                                        </p:tav>
                                        <p:tav tm="100000">
                                          <p:val>
                                            <p:strVal val="#ppt_w"/>
                                          </p:val>
                                        </p:tav>
                                      </p:tavLst>
                                    </p:anim>
                                    <p:anim calcmode="lin" valueType="num">
                                      <p:cBhvr>
                                        <p:cTn id="19" dur="1000" fill="hold"/>
                                        <p:tgtEl>
                                          <p:spTgt spid="4"/>
                                        </p:tgtEl>
                                        <p:attrNameLst>
                                          <p:attrName>ppt_h</p:attrName>
                                        </p:attrNameLst>
                                      </p:cBhvr>
                                      <p:tavLst>
                                        <p:tav tm="0">
                                          <p:val>
                                            <p:strVal val="#ppt_h"/>
                                          </p:val>
                                        </p:tav>
                                        <p:tav tm="100000">
                                          <p:val>
                                            <p:strVal val="#ppt_h"/>
                                          </p:val>
                                        </p:tav>
                                      </p:tavLst>
                                    </p:anim>
                                    <p:animEffect transition="in" filter="fade">
                                      <p:cBhvr>
                                        <p:cTn id="20" dur="1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heel(4)">
                                      <p:cBhvr>
                                        <p:cTn id="25" dur="20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ox(in)">
                                      <p:cBhvr>
                                        <p:cTn id="30" dur="2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32"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circle(out)">
                                      <p:cBhvr>
                                        <p:cTn id="3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P spid="7"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0" y="334504"/>
            <a:ext cx="9036496" cy="1015663"/>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6000" spc="-200" dirty="0" smtClean="0">
                <a:latin typeface="黑体"/>
                <a:ea typeface="黑体"/>
                <a:hlinkClick r:id="rId3" action="ppaction://hlinksldjump"/>
              </a:rPr>
              <a:t>▲</a:t>
            </a:r>
            <a:r>
              <a:rPr lang="zh-CN" altLang="en-US" sz="6000" spc="-200" dirty="0" smtClean="0">
                <a:latin typeface="方正流行体简体" pitchFamily="65" charset="-122"/>
                <a:ea typeface="方正流行体简体" pitchFamily="65" charset="-122"/>
              </a:rPr>
              <a:t>新材料作文常见审题偏差</a:t>
            </a:r>
            <a:endParaRPr lang="zh-CN" altLang="en-US" sz="6000" spc="-200" dirty="0">
              <a:latin typeface="方正流行体简体" pitchFamily="65" charset="-122"/>
              <a:ea typeface="方正流行体简体" pitchFamily="65" charset="-122"/>
            </a:endParaRPr>
          </a:p>
        </p:txBody>
      </p:sp>
      <p:sp>
        <p:nvSpPr>
          <p:cNvPr id="4" name="TextBox 3"/>
          <p:cNvSpPr txBox="1"/>
          <p:nvPr/>
        </p:nvSpPr>
        <p:spPr>
          <a:xfrm>
            <a:off x="1285852" y="1714488"/>
            <a:ext cx="2000264" cy="83099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sz="4800" dirty="0" smtClean="0">
                <a:latin typeface="华文琥珀" pitchFamily="2" charset="-122"/>
                <a:ea typeface="华文琥珀" pitchFamily="2" charset="-122"/>
              </a:rPr>
              <a:t>1.</a:t>
            </a:r>
            <a:r>
              <a:rPr lang="zh-CN" altLang="en-US" sz="4800" dirty="0" smtClean="0">
                <a:latin typeface="华文琥珀" pitchFamily="2" charset="-122"/>
                <a:ea typeface="华文琥珀" pitchFamily="2" charset="-122"/>
              </a:rPr>
              <a:t>遗漏</a:t>
            </a:r>
            <a:endParaRPr lang="zh-CN" altLang="en-US" sz="4800" dirty="0">
              <a:latin typeface="华文琥珀" pitchFamily="2" charset="-122"/>
              <a:ea typeface="华文琥珀" pitchFamily="2" charset="-122"/>
            </a:endParaRPr>
          </a:p>
        </p:txBody>
      </p:sp>
      <p:sp>
        <p:nvSpPr>
          <p:cNvPr id="5" name="TextBox 4"/>
          <p:cNvSpPr txBox="1"/>
          <p:nvPr/>
        </p:nvSpPr>
        <p:spPr>
          <a:xfrm>
            <a:off x="5357818" y="5455523"/>
            <a:ext cx="2000264" cy="8309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4800" dirty="0" smtClean="0">
                <a:latin typeface="华文琥珀" pitchFamily="2" charset="-122"/>
                <a:ea typeface="华文琥珀" pitchFamily="2" charset="-122"/>
              </a:rPr>
              <a:t>8.</a:t>
            </a:r>
            <a:r>
              <a:rPr lang="zh-CN" altLang="en-US" sz="4800" dirty="0" smtClean="0">
                <a:latin typeface="华文琥珀" pitchFamily="2" charset="-122"/>
                <a:ea typeface="华文琥珀" pitchFamily="2" charset="-122"/>
              </a:rPr>
              <a:t>游离</a:t>
            </a:r>
            <a:endParaRPr lang="zh-CN" altLang="en-US" sz="4800" dirty="0">
              <a:latin typeface="华文琥珀" pitchFamily="2" charset="-122"/>
              <a:ea typeface="华文琥珀" pitchFamily="2" charset="-122"/>
            </a:endParaRPr>
          </a:p>
        </p:txBody>
      </p:sp>
      <p:sp>
        <p:nvSpPr>
          <p:cNvPr id="6" name="TextBox 5"/>
          <p:cNvSpPr txBox="1"/>
          <p:nvPr/>
        </p:nvSpPr>
        <p:spPr>
          <a:xfrm>
            <a:off x="1285852" y="2928934"/>
            <a:ext cx="2000264" cy="83099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altLang="en-US" sz="4800" dirty="0" smtClean="0">
                <a:latin typeface="华文琥珀" pitchFamily="2" charset="-122"/>
                <a:ea typeface="华文琥珀" pitchFamily="2" charset="-122"/>
              </a:rPr>
              <a:t>3.</a:t>
            </a:r>
            <a:r>
              <a:rPr lang="zh-CN" altLang="en-US" sz="4800" dirty="0" smtClean="0">
                <a:latin typeface="华文琥珀" pitchFamily="2" charset="-122"/>
                <a:ea typeface="华文琥珀" pitchFamily="2" charset="-122"/>
              </a:rPr>
              <a:t>放大</a:t>
            </a:r>
          </a:p>
        </p:txBody>
      </p:sp>
      <p:sp>
        <p:nvSpPr>
          <p:cNvPr id="7" name="TextBox 6"/>
          <p:cNvSpPr txBox="1"/>
          <p:nvPr/>
        </p:nvSpPr>
        <p:spPr>
          <a:xfrm>
            <a:off x="1285852" y="5429264"/>
            <a:ext cx="2000264" cy="83099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4800" dirty="0" smtClean="0">
                <a:latin typeface="华文琥珀" pitchFamily="2" charset="-122"/>
                <a:ea typeface="华文琥珀" pitchFamily="2" charset="-122"/>
              </a:rPr>
              <a:t>7.</a:t>
            </a:r>
            <a:r>
              <a:rPr lang="zh-CN" altLang="en-US" sz="4800" dirty="0" smtClean="0">
                <a:latin typeface="华文琥珀" pitchFamily="2" charset="-122"/>
                <a:ea typeface="华文琥珀" pitchFamily="2" charset="-122"/>
              </a:rPr>
              <a:t>沾边</a:t>
            </a:r>
            <a:endParaRPr lang="zh-CN" altLang="en-US" sz="4800" dirty="0">
              <a:latin typeface="华文琥珀" pitchFamily="2" charset="-122"/>
              <a:ea typeface="华文琥珀" pitchFamily="2" charset="-122"/>
            </a:endParaRPr>
          </a:p>
        </p:txBody>
      </p:sp>
      <p:sp>
        <p:nvSpPr>
          <p:cNvPr id="8" name="TextBox 7"/>
          <p:cNvSpPr txBox="1"/>
          <p:nvPr/>
        </p:nvSpPr>
        <p:spPr>
          <a:xfrm>
            <a:off x="5357818" y="4143380"/>
            <a:ext cx="2000264" cy="830997"/>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sz="4800" dirty="0" smtClean="0">
                <a:latin typeface="华文琥珀" pitchFamily="2" charset="-122"/>
                <a:ea typeface="华文琥珀" pitchFamily="2" charset="-122"/>
              </a:rPr>
              <a:t>6.</a:t>
            </a:r>
            <a:r>
              <a:rPr lang="zh-CN" altLang="en-US" sz="4800" dirty="0" smtClean="0">
                <a:latin typeface="华文琥珀" pitchFamily="2" charset="-122"/>
                <a:ea typeface="华文琥珀" pitchFamily="2" charset="-122"/>
              </a:rPr>
              <a:t>转移</a:t>
            </a:r>
            <a:endParaRPr lang="zh-CN" altLang="en-US" sz="4800" dirty="0">
              <a:latin typeface="华文琥珀" pitchFamily="2" charset="-122"/>
              <a:ea typeface="华文琥珀" pitchFamily="2" charset="-122"/>
            </a:endParaRPr>
          </a:p>
        </p:txBody>
      </p:sp>
      <p:sp>
        <p:nvSpPr>
          <p:cNvPr id="9" name="TextBox 8"/>
          <p:cNvSpPr txBox="1"/>
          <p:nvPr/>
        </p:nvSpPr>
        <p:spPr>
          <a:xfrm>
            <a:off x="1285852" y="4143380"/>
            <a:ext cx="2000264" cy="83099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4800" dirty="0" smtClean="0">
                <a:latin typeface="华文琥珀" pitchFamily="2" charset="-122"/>
                <a:ea typeface="华文琥珀" pitchFamily="2" charset="-122"/>
              </a:rPr>
              <a:t>5.</a:t>
            </a:r>
            <a:r>
              <a:rPr lang="zh-CN" altLang="en-US" sz="4800" dirty="0" smtClean="0">
                <a:latin typeface="华文琥珀" pitchFamily="2" charset="-122"/>
                <a:ea typeface="华文琥珀" pitchFamily="2" charset="-122"/>
              </a:rPr>
              <a:t>拔高</a:t>
            </a:r>
            <a:endParaRPr lang="zh-CN" altLang="en-US" sz="4800" dirty="0">
              <a:latin typeface="华文琥珀" pitchFamily="2" charset="-122"/>
              <a:ea typeface="华文琥珀" pitchFamily="2" charset="-122"/>
            </a:endParaRPr>
          </a:p>
        </p:txBody>
      </p:sp>
      <p:sp>
        <p:nvSpPr>
          <p:cNvPr id="10" name="TextBox 9"/>
          <p:cNvSpPr txBox="1"/>
          <p:nvPr/>
        </p:nvSpPr>
        <p:spPr>
          <a:xfrm>
            <a:off x="5357818" y="1714488"/>
            <a:ext cx="2000264" cy="83099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altLang="en-US" sz="4800" dirty="0" smtClean="0">
                <a:latin typeface="华文琥珀" pitchFamily="2" charset="-122"/>
                <a:ea typeface="华文琥珀" pitchFamily="2" charset="-122"/>
              </a:rPr>
              <a:t>2.</a:t>
            </a:r>
            <a:r>
              <a:rPr lang="zh-CN" altLang="en-US" sz="4800" dirty="0" smtClean="0">
                <a:latin typeface="华文琥珀" pitchFamily="2" charset="-122"/>
                <a:ea typeface="华文琥珀" pitchFamily="2" charset="-122"/>
              </a:rPr>
              <a:t>添加</a:t>
            </a:r>
          </a:p>
        </p:txBody>
      </p:sp>
      <p:sp>
        <p:nvSpPr>
          <p:cNvPr id="11" name="TextBox 10"/>
          <p:cNvSpPr txBox="1"/>
          <p:nvPr/>
        </p:nvSpPr>
        <p:spPr>
          <a:xfrm>
            <a:off x="5357818" y="2928934"/>
            <a:ext cx="2000264" cy="83099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4800" dirty="0" smtClean="0">
                <a:latin typeface="华文琥珀" pitchFamily="2" charset="-122"/>
                <a:ea typeface="华文琥珀" pitchFamily="2" charset="-122"/>
              </a:rPr>
              <a:t>4.</a:t>
            </a:r>
            <a:r>
              <a:rPr lang="zh-CN" altLang="en-US" sz="4800" dirty="0" smtClean="0">
                <a:latin typeface="华文琥珀" pitchFamily="2" charset="-122"/>
                <a:ea typeface="华文琥珀" pitchFamily="2" charset="-122"/>
              </a:rPr>
              <a:t>缩小</a:t>
            </a:r>
            <a:endParaRPr lang="zh-CN" altLang="en-US" sz="4800" dirty="0">
              <a:latin typeface="华文琥珀" pitchFamily="2" charset="-122"/>
              <a:ea typeface="华文琥珀" pitchFamily="2" charset="-122"/>
            </a:endParaRPr>
          </a:p>
        </p:txBody>
      </p:sp>
    </p:spTree>
    <p:extLst>
      <p:ext uri="{BB962C8B-B14F-4D97-AF65-F5344CB8AC3E}">
        <p14:creationId xmlns:p14="http://schemas.microsoft.com/office/powerpoint/2010/main" val="2873603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lide(fromRigh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lide(fromLeft)">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heel(4)">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3"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plus(in)">
                                      <p:cBhvr>
                                        <p:cTn id="27" dur="20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circle(in)">
                                      <p:cBhvr>
                                        <p:cTn id="32" dur="2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checkerboard(across)">
                                      <p:cBhvr>
                                        <p:cTn id="37" dur="2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20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box(in)">
                                      <p:cBhvr>
                                        <p:cTn id="4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4000" b="-34000"/>
          </a:stretch>
        </a:blipFill>
        <a:effectLst/>
      </p:bgPr>
    </p:bg>
    <p:spTree>
      <p:nvGrpSpPr>
        <p:cNvPr id="1" name=""/>
        <p:cNvGrpSpPr/>
        <p:nvPr/>
      </p:nvGrpSpPr>
      <p:grpSpPr>
        <a:xfrm>
          <a:off x="0" y="0"/>
          <a:ext cx="0" cy="0"/>
          <a:chOff x="0" y="0"/>
          <a:chExt cx="0" cy="0"/>
        </a:xfrm>
      </p:grpSpPr>
      <p:sp>
        <p:nvSpPr>
          <p:cNvPr id="2" name="TextBox 1"/>
          <p:cNvSpPr txBox="1"/>
          <p:nvPr/>
        </p:nvSpPr>
        <p:spPr>
          <a:xfrm>
            <a:off x="35496" y="260648"/>
            <a:ext cx="9036496" cy="637097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altLang="zh-CN" sz="3400" dirty="0" smtClean="0"/>
              <a:t>26.</a:t>
            </a:r>
            <a:r>
              <a:rPr lang="zh-CN" altLang="zh-CN" sz="3400" dirty="0"/>
              <a:t>阅读下面</a:t>
            </a:r>
            <a:r>
              <a:rPr lang="zh-CN" altLang="zh-CN" sz="3400" dirty="0" smtClean="0"/>
              <a:t>的文字</a:t>
            </a:r>
            <a:r>
              <a:rPr lang="zh-CN" altLang="zh-CN" sz="3400" dirty="0"/>
              <a:t>，根据要求作文</a:t>
            </a:r>
            <a:r>
              <a:rPr lang="zh-CN" altLang="zh-CN" sz="3400" dirty="0" smtClean="0"/>
              <a:t>。</a:t>
            </a:r>
            <a:r>
              <a:rPr lang="zh-CN" altLang="en-US" sz="3400" dirty="0" smtClean="0"/>
              <a:t>（</a:t>
            </a:r>
            <a:r>
              <a:rPr lang="en-US" altLang="zh-CN" sz="3400" dirty="0" smtClean="0"/>
              <a:t>60</a:t>
            </a:r>
            <a:r>
              <a:rPr lang="zh-CN" altLang="en-US" sz="3400" dirty="0"/>
              <a:t>分</a:t>
            </a:r>
            <a:r>
              <a:rPr lang="zh-CN" altLang="en-US" sz="3400" dirty="0" smtClean="0"/>
              <a:t>）</a:t>
            </a:r>
            <a:endParaRPr lang="zh-CN" altLang="zh-CN" sz="3400" dirty="0"/>
          </a:p>
          <a:p>
            <a:r>
              <a:rPr lang="en-US" altLang="zh-CN" sz="3400" dirty="0" smtClean="0"/>
              <a:t>          </a:t>
            </a:r>
            <a:r>
              <a:rPr lang="zh-CN" altLang="zh-CN" sz="3400" dirty="0" smtClean="0">
                <a:latin typeface="楷体_GB2312" pitchFamily="49" charset="-122"/>
                <a:ea typeface="楷体_GB2312" pitchFamily="49" charset="-122"/>
              </a:rPr>
              <a:t>中国</a:t>
            </a:r>
            <a:r>
              <a:rPr lang="zh-CN" altLang="zh-CN" sz="3400" dirty="0">
                <a:latin typeface="楷体_GB2312" pitchFamily="49" charset="-122"/>
                <a:ea typeface="楷体_GB2312" pitchFamily="49" charset="-122"/>
              </a:rPr>
              <a:t>作家丰子恺：孩子的眼光是直线的</a:t>
            </a:r>
            <a:r>
              <a:rPr lang="en-US" altLang="zh-CN" sz="3400" dirty="0">
                <a:latin typeface="楷体_GB2312" pitchFamily="49" charset="-122"/>
                <a:ea typeface="楷体_GB2312" pitchFamily="49" charset="-122"/>
              </a:rPr>
              <a:t>,</a:t>
            </a:r>
            <a:r>
              <a:rPr lang="zh-CN" altLang="zh-CN" sz="3400" dirty="0">
                <a:latin typeface="楷体_GB2312" pitchFamily="49" charset="-122"/>
                <a:ea typeface="楷体_GB2312" pitchFamily="49" charset="-122"/>
              </a:rPr>
              <a:t>不会转弯。</a:t>
            </a:r>
          </a:p>
          <a:p>
            <a:r>
              <a:rPr lang="en-US" altLang="zh-CN" sz="3400" dirty="0" smtClean="0">
                <a:latin typeface="楷体_GB2312" pitchFamily="49" charset="-122"/>
                <a:ea typeface="楷体_GB2312" pitchFamily="49" charset="-122"/>
              </a:rPr>
              <a:t>    </a:t>
            </a:r>
            <a:r>
              <a:rPr lang="zh-CN" altLang="zh-CN" sz="3400" dirty="0" smtClean="0">
                <a:latin typeface="楷体_GB2312" pitchFamily="49" charset="-122"/>
                <a:ea typeface="楷体_GB2312" pitchFamily="49" charset="-122"/>
              </a:rPr>
              <a:t>英国</a:t>
            </a:r>
            <a:r>
              <a:rPr lang="zh-CN" altLang="zh-CN" sz="3400" dirty="0">
                <a:latin typeface="楷体_GB2312" pitchFamily="49" charset="-122"/>
                <a:ea typeface="楷体_GB2312" pitchFamily="49" charset="-122"/>
              </a:rPr>
              <a:t>作家赫胥黎：为什么人类的年龄在延长</a:t>
            </a:r>
            <a:r>
              <a:rPr lang="en-US" altLang="zh-CN" sz="3400" dirty="0">
                <a:latin typeface="楷体_GB2312" pitchFamily="49" charset="-122"/>
                <a:ea typeface="楷体_GB2312" pitchFamily="49" charset="-122"/>
              </a:rPr>
              <a:t>,</a:t>
            </a:r>
            <a:r>
              <a:rPr lang="zh-CN" altLang="zh-CN" sz="3400" dirty="0">
                <a:latin typeface="楷体_GB2312" pitchFamily="49" charset="-122"/>
                <a:ea typeface="楷体_GB2312" pitchFamily="49" charset="-122"/>
              </a:rPr>
              <a:t>而少男少女的心灵却在提前硬化</a:t>
            </a:r>
            <a:r>
              <a:rPr lang="en-US" altLang="zh-CN" sz="3400" dirty="0">
                <a:latin typeface="楷体_GB2312" pitchFamily="49" charset="-122"/>
                <a:ea typeface="楷体_GB2312" pitchFamily="49" charset="-122"/>
              </a:rPr>
              <a:t>?</a:t>
            </a:r>
            <a:endParaRPr lang="zh-CN" altLang="zh-CN" sz="3400" dirty="0">
              <a:latin typeface="楷体_GB2312" pitchFamily="49" charset="-122"/>
              <a:ea typeface="楷体_GB2312" pitchFamily="49" charset="-122"/>
            </a:endParaRPr>
          </a:p>
          <a:p>
            <a:r>
              <a:rPr lang="en-US" altLang="zh-CN" sz="3400" dirty="0" smtClean="0">
                <a:latin typeface="楷体_GB2312" pitchFamily="49" charset="-122"/>
                <a:ea typeface="楷体_GB2312" pitchFamily="49" charset="-122"/>
              </a:rPr>
              <a:t>    </a:t>
            </a:r>
            <a:r>
              <a:rPr lang="zh-CN" altLang="zh-CN" sz="3400" dirty="0" smtClean="0">
                <a:latin typeface="楷体_GB2312" pitchFamily="49" charset="-122"/>
                <a:ea typeface="楷体_GB2312" pitchFamily="49" charset="-122"/>
              </a:rPr>
              <a:t>美国</a:t>
            </a:r>
            <a:r>
              <a:rPr lang="zh-CN" altLang="zh-CN" sz="3400" dirty="0">
                <a:latin typeface="楷体_GB2312" pitchFamily="49" charset="-122"/>
                <a:ea typeface="楷体_GB2312" pitchFamily="49" charset="-122"/>
              </a:rPr>
              <a:t>作家菲尔丁：世界正在失去伟大的孩提王国</a:t>
            </a:r>
            <a:r>
              <a:rPr lang="en-US" altLang="zh-CN" sz="3400" dirty="0">
                <a:latin typeface="楷体_GB2312" pitchFamily="49" charset="-122"/>
                <a:ea typeface="楷体_GB2312" pitchFamily="49" charset="-122"/>
              </a:rPr>
              <a:t>,</a:t>
            </a:r>
            <a:r>
              <a:rPr lang="zh-CN" altLang="zh-CN" sz="3400" dirty="0">
                <a:latin typeface="楷体_GB2312" pitchFamily="49" charset="-122"/>
                <a:ea typeface="楷体_GB2312" pitchFamily="49" charset="-122"/>
              </a:rPr>
              <a:t>一旦失去这一王国</a:t>
            </a:r>
            <a:r>
              <a:rPr lang="en-US" altLang="zh-CN" sz="3400" dirty="0">
                <a:latin typeface="楷体_GB2312" pitchFamily="49" charset="-122"/>
                <a:ea typeface="楷体_GB2312" pitchFamily="49" charset="-122"/>
              </a:rPr>
              <a:t>,</a:t>
            </a:r>
            <a:r>
              <a:rPr lang="zh-CN" altLang="zh-CN" sz="3400" dirty="0">
                <a:latin typeface="楷体_GB2312" pitchFamily="49" charset="-122"/>
                <a:ea typeface="楷体_GB2312" pitchFamily="49" charset="-122"/>
              </a:rPr>
              <a:t>那就是真正的沉沦。</a:t>
            </a:r>
          </a:p>
          <a:p>
            <a:r>
              <a:rPr lang="en-US" altLang="zh-CN" sz="3400" dirty="0" smtClean="0"/>
              <a:t>         </a:t>
            </a:r>
            <a:r>
              <a:rPr lang="zh-CN" altLang="zh-CN" sz="3400" dirty="0" smtClean="0"/>
              <a:t>综合</a:t>
            </a:r>
            <a:r>
              <a:rPr lang="zh-CN" altLang="zh-CN" sz="3400" dirty="0"/>
              <a:t>上述</a:t>
            </a:r>
            <a:r>
              <a:rPr lang="zh-CN" altLang="zh-CN" sz="3400" dirty="0" smtClean="0"/>
              <a:t>材料</a:t>
            </a:r>
            <a:r>
              <a:rPr lang="zh-CN" altLang="en-US" sz="3400" dirty="0" smtClean="0"/>
              <a:t>，</a:t>
            </a:r>
            <a:r>
              <a:rPr lang="zh-CN" altLang="zh-CN" sz="3400" dirty="0" smtClean="0"/>
              <a:t>你</a:t>
            </a:r>
            <a:r>
              <a:rPr lang="zh-CN" altLang="zh-CN" sz="3400" dirty="0"/>
              <a:t>有什么所思所感？写一篇不少于</a:t>
            </a:r>
            <a:r>
              <a:rPr lang="en-US" altLang="zh-CN" sz="3400" dirty="0"/>
              <a:t>800</a:t>
            </a:r>
            <a:r>
              <a:rPr lang="zh-CN" altLang="zh-CN" sz="3400" dirty="0"/>
              <a:t>字的文章。</a:t>
            </a:r>
          </a:p>
          <a:p>
            <a:r>
              <a:rPr lang="zh-CN" altLang="zh-CN" sz="3400" dirty="0"/>
              <a:t>【注意】①选好角度，确定立意，自拟题目。②不得脱离材料内容及含义的范围作文。③明确文体，但不得写成诗歌。④不得抄袭、套作</a:t>
            </a:r>
            <a:r>
              <a:rPr lang="zh-CN" altLang="zh-CN" sz="3400" dirty="0" smtClean="0"/>
              <a:t>。</a:t>
            </a:r>
            <a:endParaRPr lang="zh-CN" altLang="en-US" sz="3400" dirty="0">
              <a:latin typeface="楷体_GB2312" pitchFamily="49" charset="-122"/>
              <a:ea typeface="楷体_GB2312" pitchFamily="49" charset="-122"/>
            </a:endParaRPr>
          </a:p>
        </p:txBody>
      </p:sp>
    </p:spTree>
    <p:extLst>
      <p:ext uri="{BB962C8B-B14F-4D97-AF65-F5344CB8AC3E}">
        <p14:creationId xmlns:p14="http://schemas.microsoft.com/office/powerpoint/2010/main" val="263507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0" y="-27384"/>
            <a:ext cx="9144000" cy="680186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zh-CN" altLang="en-US" sz="4400" dirty="0" smtClean="0">
                <a:latin typeface="华文行楷" pitchFamily="2" charset="-122"/>
                <a:ea typeface="华文行楷" pitchFamily="2" charset="-122"/>
              </a:rPr>
              <a:t>二、作文审题说明（摘录）</a:t>
            </a:r>
            <a:endParaRPr lang="en-US" altLang="zh-CN" sz="4400" dirty="0" smtClean="0">
              <a:latin typeface="华文行楷" pitchFamily="2" charset="-122"/>
              <a:ea typeface="华文行楷" pitchFamily="2" charset="-122"/>
            </a:endParaRPr>
          </a:p>
          <a:p>
            <a:r>
              <a:rPr lang="en-US" altLang="zh-CN" sz="3600" dirty="0"/>
              <a:t> </a:t>
            </a:r>
            <a:r>
              <a:rPr lang="en-US" altLang="zh-CN" sz="3600" dirty="0" smtClean="0"/>
              <a:t>        </a:t>
            </a:r>
            <a:r>
              <a:rPr lang="zh-CN" altLang="en-US" sz="3600" dirty="0" smtClean="0"/>
              <a:t>今年的作文题采用了新材料作文的形式，引用了三位作家的话。由于这三位作家的话既互相独立又有一定的联系，我们不妨将其看作一段非连续性文本，从这三段话中，能看出出题者的用意。</a:t>
            </a:r>
            <a:endParaRPr lang="en-US" altLang="zh-CN" sz="3600" dirty="0" smtClean="0"/>
          </a:p>
          <a:p>
            <a:r>
              <a:rPr lang="en-US" altLang="zh-CN" sz="3600" dirty="0" smtClean="0">
                <a:latin typeface="楷体_GB2312" pitchFamily="49" charset="-122"/>
                <a:ea typeface="楷体_GB2312" pitchFamily="49" charset="-122"/>
              </a:rPr>
              <a:t>   </a:t>
            </a:r>
            <a:r>
              <a:rPr lang="zh-CN" altLang="zh-CN" sz="2800" dirty="0" smtClean="0">
                <a:latin typeface="楷体_GB2312" pitchFamily="49" charset="-122"/>
                <a:ea typeface="楷体_GB2312" pitchFamily="49" charset="-122"/>
              </a:rPr>
              <a:t>中国</a:t>
            </a:r>
            <a:r>
              <a:rPr lang="zh-CN" altLang="zh-CN" sz="2800" dirty="0">
                <a:latin typeface="楷体_GB2312" pitchFamily="49" charset="-122"/>
                <a:ea typeface="楷体_GB2312" pitchFamily="49" charset="-122"/>
              </a:rPr>
              <a:t>作家丰子恺：孩子的眼光是直线的</a:t>
            </a:r>
            <a:r>
              <a:rPr lang="en-US" altLang="zh-CN" sz="2800" dirty="0">
                <a:latin typeface="楷体_GB2312" pitchFamily="49" charset="-122"/>
                <a:ea typeface="楷体_GB2312" pitchFamily="49" charset="-122"/>
              </a:rPr>
              <a:t>,</a:t>
            </a:r>
            <a:r>
              <a:rPr lang="zh-CN" altLang="zh-CN" sz="2800" dirty="0">
                <a:latin typeface="楷体_GB2312" pitchFamily="49" charset="-122"/>
                <a:ea typeface="楷体_GB2312" pitchFamily="49" charset="-122"/>
              </a:rPr>
              <a:t>不会转弯。</a:t>
            </a:r>
          </a:p>
          <a:p>
            <a:r>
              <a:rPr lang="en-US" altLang="zh-CN" sz="2800" dirty="0">
                <a:latin typeface="楷体_GB2312" pitchFamily="49" charset="-122"/>
                <a:ea typeface="楷体_GB2312" pitchFamily="49" charset="-122"/>
              </a:rPr>
              <a:t>    </a:t>
            </a:r>
            <a:r>
              <a:rPr lang="zh-CN" altLang="zh-CN" sz="2800" dirty="0" smtClean="0">
                <a:latin typeface="楷体_GB2312" pitchFamily="49" charset="-122"/>
                <a:ea typeface="楷体_GB2312" pitchFamily="49" charset="-122"/>
              </a:rPr>
              <a:t>英国</a:t>
            </a:r>
            <a:r>
              <a:rPr lang="zh-CN" altLang="zh-CN" sz="2800" dirty="0">
                <a:latin typeface="楷体_GB2312" pitchFamily="49" charset="-122"/>
                <a:ea typeface="楷体_GB2312" pitchFamily="49" charset="-122"/>
              </a:rPr>
              <a:t>作家赫胥黎：为什么人类的年龄在延长</a:t>
            </a:r>
            <a:r>
              <a:rPr lang="en-US" altLang="zh-CN" sz="2800" dirty="0">
                <a:latin typeface="楷体_GB2312" pitchFamily="49" charset="-122"/>
                <a:ea typeface="楷体_GB2312" pitchFamily="49" charset="-122"/>
              </a:rPr>
              <a:t>,</a:t>
            </a:r>
            <a:r>
              <a:rPr lang="zh-CN" altLang="zh-CN" sz="2800" dirty="0">
                <a:latin typeface="楷体_GB2312" pitchFamily="49" charset="-122"/>
                <a:ea typeface="楷体_GB2312" pitchFamily="49" charset="-122"/>
              </a:rPr>
              <a:t>而少男少女的心灵却在提前硬化</a:t>
            </a:r>
            <a:r>
              <a:rPr lang="en-US" altLang="zh-CN" sz="2800" dirty="0">
                <a:latin typeface="楷体_GB2312" pitchFamily="49" charset="-122"/>
                <a:ea typeface="楷体_GB2312" pitchFamily="49" charset="-122"/>
              </a:rPr>
              <a:t>?</a:t>
            </a:r>
            <a:endParaRPr lang="zh-CN" altLang="zh-CN" sz="2800" dirty="0">
              <a:latin typeface="楷体_GB2312" pitchFamily="49" charset="-122"/>
              <a:ea typeface="楷体_GB2312" pitchFamily="49" charset="-122"/>
            </a:endParaRPr>
          </a:p>
          <a:p>
            <a:r>
              <a:rPr lang="en-US" altLang="zh-CN" sz="2800" dirty="0">
                <a:latin typeface="楷体_GB2312" pitchFamily="49" charset="-122"/>
                <a:ea typeface="楷体_GB2312" pitchFamily="49" charset="-122"/>
              </a:rPr>
              <a:t>    </a:t>
            </a:r>
            <a:r>
              <a:rPr lang="zh-CN" altLang="zh-CN" sz="2800" dirty="0">
                <a:latin typeface="楷体_GB2312" pitchFamily="49" charset="-122"/>
                <a:ea typeface="楷体_GB2312" pitchFamily="49" charset="-122"/>
              </a:rPr>
              <a:t>美国作家菲尔丁：世界正在失去伟大的孩提王国</a:t>
            </a:r>
            <a:r>
              <a:rPr lang="en-US" altLang="zh-CN" sz="2800" dirty="0">
                <a:latin typeface="楷体_GB2312" pitchFamily="49" charset="-122"/>
                <a:ea typeface="楷体_GB2312" pitchFamily="49" charset="-122"/>
              </a:rPr>
              <a:t>,</a:t>
            </a:r>
            <a:r>
              <a:rPr lang="zh-CN" altLang="zh-CN" sz="2800" dirty="0">
                <a:latin typeface="楷体_GB2312" pitchFamily="49" charset="-122"/>
                <a:ea typeface="楷体_GB2312" pitchFamily="49" charset="-122"/>
              </a:rPr>
              <a:t>一旦失去这一王国</a:t>
            </a:r>
            <a:r>
              <a:rPr lang="en-US" altLang="zh-CN" sz="2800" dirty="0">
                <a:latin typeface="楷体_GB2312" pitchFamily="49" charset="-122"/>
                <a:ea typeface="楷体_GB2312" pitchFamily="49" charset="-122"/>
              </a:rPr>
              <a:t>,</a:t>
            </a:r>
            <a:r>
              <a:rPr lang="zh-CN" altLang="zh-CN" sz="2800" dirty="0">
                <a:latin typeface="楷体_GB2312" pitchFamily="49" charset="-122"/>
                <a:ea typeface="楷体_GB2312" pitchFamily="49" charset="-122"/>
              </a:rPr>
              <a:t>那就是真正的沉沦。</a:t>
            </a:r>
          </a:p>
          <a:p>
            <a:r>
              <a:rPr lang="zh-CN" altLang="en-US" sz="2800" dirty="0" smtClean="0"/>
              <a:t>         </a:t>
            </a:r>
            <a:r>
              <a:rPr lang="zh-CN" altLang="en-US" sz="3200" dirty="0" smtClean="0"/>
              <a:t>综合</a:t>
            </a:r>
            <a:r>
              <a:rPr lang="zh-CN" altLang="en-US" sz="3200" dirty="0"/>
              <a:t>上述材料</a:t>
            </a:r>
            <a:r>
              <a:rPr lang="en-US" altLang="zh-CN" sz="3200" dirty="0"/>
              <a:t>,</a:t>
            </a:r>
            <a:r>
              <a:rPr lang="zh-CN" altLang="en-US" sz="3200" dirty="0"/>
              <a:t>你有什么所思所感？写一篇不少于</a:t>
            </a:r>
            <a:r>
              <a:rPr lang="en-US" altLang="zh-CN" sz="3200" dirty="0"/>
              <a:t>800</a:t>
            </a:r>
            <a:r>
              <a:rPr lang="zh-CN" altLang="en-US" sz="3200" dirty="0"/>
              <a:t>字的文章</a:t>
            </a:r>
            <a:r>
              <a:rPr lang="zh-CN" altLang="en-US" sz="3200" dirty="0" smtClean="0"/>
              <a:t>。</a:t>
            </a:r>
            <a:endParaRPr lang="zh-CN" altLang="en-US" sz="3200" dirty="0"/>
          </a:p>
        </p:txBody>
      </p:sp>
    </p:spTree>
    <p:extLst>
      <p:ext uri="{BB962C8B-B14F-4D97-AF65-F5344CB8AC3E}">
        <p14:creationId xmlns:p14="http://schemas.microsoft.com/office/powerpoint/2010/main" val="236073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extBox 1"/>
          <p:cNvSpPr txBox="1"/>
          <p:nvPr/>
        </p:nvSpPr>
        <p:spPr>
          <a:xfrm>
            <a:off x="0" y="116632"/>
            <a:ext cx="9144000" cy="674030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zh-CN" altLang="en-US" sz="3600" dirty="0" smtClean="0"/>
              <a:t>         在这个题目中，“综合上述材料”这句话很重要。如果像媒体上有些人所说，只要根据三位作家中任何一位作家的话写作文都算切题，显然是偏离了题目的本意。所谓综合，就是要求把三段话联系起来看，就像现在公务员考试中的申论考试。</a:t>
            </a:r>
            <a:endParaRPr lang="en-US" altLang="zh-CN" sz="3600" dirty="0" smtClean="0"/>
          </a:p>
          <a:p>
            <a:r>
              <a:rPr lang="en-US" altLang="zh-CN" sz="3600" dirty="0"/>
              <a:t> </a:t>
            </a:r>
            <a:r>
              <a:rPr lang="en-US" altLang="zh-CN" sz="3600" dirty="0" smtClean="0"/>
              <a:t>         </a:t>
            </a:r>
            <a:r>
              <a:rPr lang="zh-CN" altLang="en-US" sz="3600" dirty="0" smtClean="0"/>
              <a:t>这三段话联系起来看表达了什么呢，简单地说，就是让考生思考当今</a:t>
            </a:r>
            <a:r>
              <a:rPr lang="zh-CN" altLang="en-US" sz="3600" dirty="0"/>
              <a:t>社会青少年童心早泯的问题。孩子们过早地失去童真，这其实是一个世界性的问题，它反映了工业文明给人类带来的负面影响；尤其是世界进入信息社会后，信息传播的方式和速率发生</a:t>
            </a:r>
            <a:r>
              <a:rPr lang="zh-CN" altLang="en-US" sz="3600" dirty="0" smtClean="0"/>
              <a:t>了</a:t>
            </a:r>
            <a:endParaRPr lang="en-US" altLang="zh-CN" sz="3600" dirty="0" smtClean="0"/>
          </a:p>
        </p:txBody>
      </p:sp>
    </p:spTree>
    <p:extLst>
      <p:ext uri="{BB962C8B-B14F-4D97-AF65-F5344CB8AC3E}">
        <p14:creationId xmlns:p14="http://schemas.microsoft.com/office/powerpoint/2010/main" val="2302390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sp>
        <p:nvSpPr>
          <p:cNvPr id="4" name="TextBox 3"/>
          <p:cNvSpPr txBox="1"/>
          <p:nvPr/>
        </p:nvSpPr>
        <p:spPr>
          <a:xfrm>
            <a:off x="0" y="5760"/>
            <a:ext cx="9144000" cy="686341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3600" dirty="0"/>
              <a:t>很大变化，透过电影、电视和网络，使得成人社会的生存压力过早地传导给了孩子；同时，我们的教育体制、方式中存在的弊端加重了学生的负担，让他们日益感受到竞争的压力。对考生来说，这些问题他们并不陌生，因为就发生在他们自己身上。所以，这一作文题引导他们关注自己的成长，思考自己的生活</a:t>
            </a:r>
            <a:r>
              <a:rPr lang="zh-CN" altLang="en-US" sz="4400" dirty="0" smtClean="0"/>
              <a:t>。</a:t>
            </a:r>
            <a:endParaRPr lang="en-US" altLang="zh-CN" sz="3600" dirty="0" smtClean="0"/>
          </a:p>
          <a:p>
            <a:r>
              <a:rPr lang="en-US" altLang="zh-CN" sz="3600" dirty="0"/>
              <a:t> </a:t>
            </a:r>
            <a:r>
              <a:rPr lang="en-US" altLang="zh-CN" sz="3600" dirty="0" smtClean="0"/>
              <a:t>        </a:t>
            </a:r>
            <a:r>
              <a:rPr lang="zh-CN" altLang="en-US" sz="3600" dirty="0" smtClean="0"/>
              <a:t>当然，在考场上，并非所有考生都能清楚地从试题中解读出这样的意思，因为试题并没有很直白地说出来，所以，有人说今年的作文题在审题上比去年难，这是对的。媒</a:t>
            </a:r>
            <a:endParaRPr lang="en-US" altLang="zh-CN" sz="3600" dirty="0" smtClean="0"/>
          </a:p>
        </p:txBody>
      </p:sp>
    </p:spTree>
    <p:extLst>
      <p:ext uri="{BB962C8B-B14F-4D97-AF65-F5344CB8AC3E}">
        <p14:creationId xmlns:p14="http://schemas.microsoft.com/office/powerpoint/2010/main" val="1602965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79512" y="-27384"/>
            <a:ext cx="8784976" cy="686341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altLang="zh-CN" sz="4400" dirty="0" smtClean="0"/>
              <a:t>【</a:t>
            </a:r>
            <a:r>
              <a:rPr lang="zh-CN" altLang="en-US" sz="4400" dirty="0" smtClean="0"/>
              <a:t>答案二</a:t>
            </a:r>
            <a:r>
              <a:rPr lang="en-US" altLang="zh-CN" sz="4400" dirty="0" smtClean="0"/>
              <a:t>】</a:t>
            </a:r>
            <a:r>
              <a:rPr lang="zh-CN" altLang="zh-CN" sz="4400" dirty="0">
                <a:latin typeface="楷体_GB2312" pitchFamily="49" charset="-122"/>
                <a:ea typeface="楷体_GB2312" pitchFamily="49" charset="-122"/>
              </a:rPr>
              <a:t>①以前都是用乡里的老规矩，对结果也是心服口服，而今因争牛两家互不相让对簿公堂，两相对比，十分讽刺；②只为争牛，却用鉴定人的“亲子鉴定“来鉴定牛的归属，也很荒唐可笑；③鉴定所花去的费用远超过小牛的价值，这也很可笑：这一系列的行为都只为牛犊而起，而邻里之情却被损害，虽好笑，可令人深</a:t>
            </a:r>
            <a:r>
              <a:rPr lang="zh-CN" altLang="zh-CN" sz="4400" dirty="0">
                <a:latin typeface="楷体_GB2312" pitchFamily="49" charset="-122"/>
                <a:ea typeface="楷体_GB2312" pitchFamily="49" charset="-122"/>
                <a:hlinkClick r:id="rId3" action="ppaction://hlinksldjump"/>
              </a:rPr>
              <a:t>思</a:t>
            </a:r>
            <a:r>
              <a:rPr lang="zh-CN" altLang="zh-CN" sz="4400" dirty="0">
                <a:latin typeface="楷体_GB2312" pitchFamily="49" charset="-122"/>
                <a:ea typeface="楷体_GB2312" pitchFamily="49" charset="-122"/>
              </a:rPr>
              <a:t>。</a:t>
            </a:r>
            <a:endParaRPr lang="zh-CN" altLang="en-US" sz="4400" dirty="0">
              <a:latin typeface="楷体_GB2312" pitchFamily="49" charset="-122"/>
              <a:ea typeface="楷体_GB2312" pitchFamily="49" charset="-122"/>
            </a:endParaRPr>
          </a:p>
        </p:txBody>
      </p:sp>
    </p:spTree>
    <p:extLst>
      <p:ext uri="{BB962C8B-B14F-4D97-AF65-F5344CB8AC3E}">
        <p14:creationId xmlns:p14="http://schemas.microsoft.com/office/powerpoint/2010/main" val="3833922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0" y="33895"/>
            <a:ext cx="9144000" cy="674030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zh-CN" altLang="en-US" sz="3600" dirty="0" smtClean="0">
                <a:latin typeface="+mn-ea"/>
              </a:rPr>
              <a:t>体把我省今年的作文题概括为“三句话说青春”，就说明了这一点。作文材料说的不是青春，而是童心，是童心早泯，简单地概括为“说青春”，显然存在很大偏差。在试批中，我们也发现有部分考生在理解有这样的偏差。所以，我们把今年的作文题在审题上分出这样五个层次：</a:t>
            </a:r>
            <a:endParaRPr lang="en-US" altLang="zh-CN" sz="3600" dirty="0" smtClean="0">
              <a:latin typeface="+mn-ea"/>
            </a:endParaRPr>
          </a:p>
          <a:p>
            <a:r>
              <a:rPr lang="en-US" altLang="zh-CN" sz="3600" dirty="0">
                <a:latin typeface="+mn-ea"/>
              </a:rPr>
              <a:t> </a:t>
            </a:r>
            <a:r>
              <a:rPr lang="en-US" altLang="zh-CN" sz="3600" dirty="0" smtClean="0">
                <a:latin typeface="+mn-ea"/>
              </a:rPr>
              <a:t>   </a:t>
            </a:r>
            <a:r>
              <a:rPr lang="zh-CN" altLang="en-US" sz="3600" dirty="0" smtClean="0">
                <a:latin typeface="+mn-ea"/>
              </a:rPr>
              <a:t>第一，能抓住“童心早泯”这个主题立意作文，算切题作文。这样的立意是一类文，如果内容充实，结构完美，语言流畅，可以进入</a:t>
            </a:r>
            <a:r>
              <a:rPr lang="en-US" altLang="zh-CN" sz="3600" dirty="0" smtClean="0">
                <a:latin typeface="+mn-ea"/>
              </a:rPr>
              <a:t>55</a:t>
            </a:r>
            <a:r>
              <a:rPr lang="zh-CN" altLang="en-US" sz="3600" dirty="0" smtClean="0">
                <a:latin typeface="+mn-ea"/>
              </a:rPr>
              <a:t>分以上。</a:t>
            </a:r>
            <a:endParaRPr lang="en-US" altLang="zh-CN" sz="3600" dirty="0" smtClean="0">
              <a:latin typeface="+mn-ea"/>
            </a:endParaRPr>
          </a:p>
          <a:p>
            <a:r>
              <a:rPr lang="en-US" altLang="zh-CN" sz="3600" dirty="0">
                <a:latin typeface="+mn-ea"/>
              </a:rPr>
              <a:t> </a:t>
            </a:r>
            <a:r>
              <a:rPr lang="en-US" altLang="zh-CN" sz="3600" dirty="0" smtClean="0">
                <a:latin typeface="+mn-ea"/>
              </a:rPr>
              <a:t>   </a:t>
            </a:r>
            <a:r>
              <a:rPr lang="zh-CN" altLang="en-US" sz="3600" dirty="0" smtClean="0">
                <a:latin typeface="+mn-ea"/>
              </a:rPr>
              <a:t>第二，只看到了童心这样的概念，并在</a:t>
            </a:r>
            <a:endParaRPr lang="zh-CN" altLang="en-US" sz="3600" dirty="0">
              <a:latin typeface="+mn-ea"/>
            </a:endParaRPr>
          </a:p>
        </p:txBody>
      </p:sp>
    </p:spTree>
    <p:extLst>
      <p:ext uri="{BB962C8B-B14F-4D97-AF65-F5344CB8AC3E}">
        <p14:creationId xmlns:p14="http://schemas.microsoft.com/office/powerpoint/2010/main" val="2867218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6512" y="0"/>
            <a:ext cx="9071992" cy="674030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3600" dirty="0">
                <a:latin typeface="+mn-ea"/>
              </a:rPr>
              <a:t>作文中加以发挥。作文的主题是“童心”。这样的作文估计比较多，我们放宽要求，算符合题意，如果各方面都出色，最高可到</a:t>
            </a:r>
            <a:r>
              <a:rPr lang="en-US" altLang="zh-CN" sz="3600" dirty="0">
                <a:latin typeface="+mn-ea"/>
              </a:rPr>
              <a:t>54</a:t>
            </a:r>
            <a:r>
              <a:rPr lang="zh-CN" altLang="en-US" sz="3600" dirty="0">
                <a:latin typeface="+mn-ea"/>
              </a:rPr>
              <a:t>分。</a:t>
            </a:r>
            <a:endParaRPr lang="en-US" altLang="zh-CN" sz="3600" dirty="0">
              <a:latin typeface="+mn-ea"/>
            </a:endParaRPr>
          </a:p>
          <a:p>
            <a:r>
              <a:rPr lang="en-US" altLang="zh-CN" sz="3600" dirty="0">
                <a:latin typeface="+mn-ea"/>
              </a:rPr>
              <a:t>    </a:t>
            </a:r>
            <a:r>
              <a:rPr lang="zh-CN" altLang="en-US" sz="3600" dirty="0">
                <a:latin typeface="+mn-ea"/>
              </a:rPr>
              <a:t>第三，考生把题目理解成“说青春”，虽然</a:t>
            </a:r>
            <a:r>
              <a:rPr lang="zh-CN" altLang="en-US" sz="3600" dirty="0" smtClean="0">
                <a:latin typeface="+mn-ea"/>
              </a:rPr>
              <a:t>与本题真正的主旨相去甚远，但考虑到也有不少考生会这样写。如果作文并非事先准备好的，而是看了题目后，因为理解上的错误而这样写，而写作的功底还是真实地表现了出来，我们从降低审题难度的角度出发，把这类作文算作基本符合题意，最高可得</a:t>
            </a:r>
            <a:r>
              <a:rPr lang="en-US" altLang="zh-CN" sz="3600" dirty="0" smtClean="0">
                <a:latin typeface="+mn-ea"/>
              </a:rPr>
              <a:t>45</a:t>
            </a:r>
            <a:r>
              <a:rPr lang="zh-CN" altLang="en-US" sz="3600" dirty="0" smtClean="0">
                <a:latin typeface="+mn-ea"/>
              </a:rPr>
              <a:t>分。</a:t>
            </a:r>
            <a:r>
              <a:rPr lang="en-US" altLang="zh-CN" sz="3600" dirty="0" smtClean="0">
                <a:latin typeface="+mn-ea"/>
              </a:rPr>
              <a:t>    </a:t>
            </a:r>
            <a:endParaRPr lang="zh-CN" altLang="en-US" sz="3600" dirty="0">
              <a:latin typeface="+mn-ea"/>
            </a:endParaRPr>
          </a:p>
        </p:txBody>
      </p:sp>
    </p:spTree>
    <p:extLst>
      <p:ext uri="{BB962C8B-B14F-4D97-AF65-F5344CB8AC3E}">
        <p14:creationId xmlns:p14="http://schemas.microsoft.com/office/powerpoint/2010/main" val="3438108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1000" b="-51000"/>
          </a:stretch>
        </a:blipFill>
        <a:effectLst/>
      </p:bgPr>
    </p:bg>
    <p:spTree>
      <p:nvGrpSpPr>
        <p:cNvPr id="1" name=""/>
        <p:cNvGrpSpPr/>
        <p:nvPr/>
      </p:nvGrpSpPr>
      <p:grpSpPr>
        <a:xfrm>
          <a:off x="0" y="0"/>
          <a:ext cx="0" cy="0"/>
          <a:chOff x="0" y="0"/>
          <a:chExt cx="0" cy="0"/>
        </a:xfrm>
      </p:grpSpPr>
      <p:sp>
        <p:nvSpPr>
          <p:cNvPr id="2" name="TextBox 1"/>
          <p:cNvSpPr txBox="1"/>
          <p:nvPr/>
        </p:nvSpPr>
        <p:spPr>
          <a:xfrm>
            <a:off x="11658" y="0"/>
            <a:ext cx="9132342" cy="6740307"/>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zh-CN" altLang="en-US" sz="3200" dirty="0" smtClean="0">
                <a:latin typeface="+mn-ea"/>
              </a:rPr>
              <a:t>    </a:t>
            </a:r>
            <a:r>
              <a:rPr lang="zh-CN" altLang="en-US" sz="3600" dirty="0" smtClean="0">
                <a:latin typeface="+mn-ea"/>
              </a:rPr>
              <a:t>第四</a:t>
            </a:r>
            <a:r>
              <a:rPr lang="zh-CN" altLang="en-US" sz="3600" dirty="0">
                <a:latin typeface="+mn-ea"/>
              </a:rPr>
              <a:t>，作文点到了童心（早泯）这样的关键词，但作文并没有完全围绕这两个关键词展开，而是滑向了其他方向，这样的作文，其实是偏题的，我们把它们算作部分符合题意，如果内容、结构和文字尚可，最高可到</a:t>
            </a:r>
            <a:r>
              <a:rPr lang="en-US" altLang="zh-CN" sz="3600" dirty="0">
                <a:latin typeface="+mn-ea"/>
              </a:rPr>
              <a:t>39</a:t>
            </a:r>
            <a:r>
              <a:rPr lang="zh-CN" altLang="en-US" sz="3600" dirty="0">
                <a:latin typeface="+mn-ea"/>
              </a:rPr>
              <a:t>分。</a:t>
            </a:r>
            <a:endParaRPr lang="en-US" altLang="zh-CN" sz="3600" dirty="0">
              <a:latin typeface="+mn-ea"/>
            </a:endParaRPr>
          </a:p>
          <a:p>
            <a:r>
              <a:rPr lang="en-US" altLang="zh-CN" sz="3600" dirty="0">
                <a:latin typeface="+mn-ea"/>
              </a:rPr>
              <a:t>    </a:t>
            </a:r>
            <a:r>
              <a:rPr lang="zh-CN" altLang="en-US" sz="3600" dirty="0">
                <a:latin typeface="+mn-ea"/>
              </a:rPr>
              <a:t>第五，完全不符合题意，最高不超过</a:t>
            </a:r>
            <a:r>
              <a:rPr lang="en-US" altLang="zh-CN" sz="3600" dirty="0">
                <a:latin typeface="+mn-ea"/>
              </a:rPr>
              <a:t>25</a:t>
            </a:r>
            <a:r>
              <a:rPr lang="zh-CN" altLang="en-US" sz="3600" dirty="0">
                <a:latin typeface="+mn-ea"/>
              </a:rPr>
              <a:t>分。</a:t>
            </a:r>
            <a:endParaRPr lang="en-US" altLang="zh-CN" sz="3600" dirty="0">
              <a:latin typeface="+mn-ea"/>
            </a:endParaRPr>
          </a:p>
          <a:p>
            <a:r>
              <a:rPr lang="en-US" altLang="zh-CN" sz="3600" dirty="0">
                <a:latin typeface="+mn-ea"/>
              </a:rPr>
              <a:t>    </a:t>
            </a:r>
            <a:r>
              <a:rPr lang="zh-CN" altLang="en-US" sz="3600" dirty="0">
                <a:latin typeface="+mn-ea"/>
              </a:rPr>
              <a:t>在这里，需要区别（童心和童年）两个词的含义。所谓童心，字面意思是孩子气；儿童般</a:t>
            </a:r>
            <a:r>
              <a:rPr lang="zh-CN" altLang="en-US" sz="3600" dirty="0" smtClean="0">
                <a:latin typeface="+mn-ea"/>
              </a:rPr>
              <a:t>的心情</a:t>
            </a:r>
            <a:r>
              <a:rPr lang="zh-CN" altLang="en-US" sz="3600" dirty="0">
                <a:latin typeface="+mn-ea"/>
              </a:rPr>
              <a:t>，引申为</a:t>
            </a:r>
            <a:r>
              <a:rPr lang="zh-CN" altLang="en-US" sz="3600" dirty="0" smtClean="0">
                <a:latin typeface="+mn-ea"/>
              </a:rPr>
              <a:t>本性、真心。童心的外延有很多，诸如好奇心、天真、单纯、任</a:t>
            </a:r>
            <a:endParaRPr lang="en-US" altLang="zh-CN" sz="3600" dirty="0" smtClean="0">
              <a:latin typeface="+mn-ea"/>
            </a:endParaRPr>
          </a:p>
        </p:txBody>
      </p:sp>
    </p:spTree>
    <p:extLst>
      <p:ext uri="{BB962C8B-B14F-4D97-AF65-F5344CB8AC3E}">
        <p14:creationId xmlns:p14="http://schemas.microsoft.com/office/powerpoint/2010/main" val="424630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07504" y="778053"/>
            <a:ext cx="8892480" cy="495520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4000" dirty="0" smtClean="0">
                <a:latin typeface="+mn-ea"/>
              </a:rPr>
              <a:t>性、</a:t>
            </a:r>
            <a:r>
              <a:rPr lang="zh-CN" altLang="en-US" sz="4000" dirty="0">
                <a:latin typeface="+mn-ea"/>
              </a:rPr>
              <a:t>奇思妙想等等。</a:t>
            </a:r>
            <a:r>
              <a:rPr lang="zh-CN" altLang="en-US" sz="4000" dirty="0" smtClean="0">
                <a:latin typeface="+mn-ea"/>
              </a:rPr>
              <a:t>而童年</a:t>
            </a:r>
            <a:r>
              <a:rPr lang="zh-CN" altLang="en-US" sz="4000" dirty="0">
                <a:latin typeface="+mn-ea"/>
              </a:rPr>
              <a:t>则是指未成年时期，幼年。这两个词的差别很明显，前者是指内心，后者则是指某个年龄阶段。一般说，是不会搞混的。当然，在写这个作文题时，考生有可能字面是写童年，实质是在说童心。这需要我们仔细辨别</a:t>
            </a:r>
            <a:r>
              <a:rPr lang="zh-CN" altLang="en-US" sz="4000" dirty="0" smtClean="0">
                <a:latin typeface="+mn-ea"/>
              </a:rPr>
              <a:t>。</a:t>
            </a:r>
            <a:endParaRPr lang="en-US" altLang="zh-CN" sz="4000" dirty="0" smtClean="0">
              <a:latin typeface="+mn-ea"/>
            </a:endParaRPr>
          </a:p>
          <a:p>
            <a:r>
              <a:rPr lang="en-US" altLang="zh-CN" sz="3600" dirty="0">
                <a:latin typeface="+mn-ea"/>
              </a:rPr>
              <a:t> </a:t>
            </a:r>
            <a:r>
              <a:rPr lang="en-US" altLang="zh-CN" sz="3600" dirty="0" smtClean="0">
                <a:latin typeface="+mn-ea"/>
              </a:rPr>
              <a:t>           </a:t>
            </a:r>
            <a:r>
              <a:rPr lang="zh-CN" altLang="en-US" sz="2800" dirty="0" smtClean="0">
                <a:latin typeface="楷体_GB2312" pitchFamily="49" charset="-122"/>
                <a:ea typeface="楷体_GB2312" pitchFamily="49" charset="-122"/>
              </a:rPr>
              <a:t>（以上文字说明由作文阅卷大组提供）</a:t>
            </a:r>
            <a:endParaRPr lang="en-US" altLang="zh-CN" sz="2800" dirty="0">
              <a:latin typeface="楷体_GB2312" pitchFamily="49" charset="-122"/>
              <a:ea typeface="楷体_GB2312" pitchFamily="49" charset="-122"/>
            </a:endParaRPr>
          </a:p>
        </p:txBody>
      </p:sp>
    </p:spTree>
    <p:extLst>
      <p:ext uri="{BB962C8B-B14F-4D97-AF65-F5344CB8AC3E}">
        <p14:creationId xmlns:p14="http://schemas.microsoft.com/office/powerpoint/2010/main" val="3121808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5496" y="-27384"/>
            <a:ext cx="9002887" cy="686341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zh-CN" altLang="en-US" sz="4400" dirty="0">
                <a:latin typeface="华文琥珀" pitchFamily="2" charset="-122"/>
                <a:ea typeface="华文琥珀" pitchFamily="2" charset="-122"/>
                <a:sym typeface="Wingdings 3"/>
              </a:rPr>
              <a:t>◆深入</a:t>
            </a:r>
            <a:r>
              <a:rPr lang="zh-CN" altLang="en-US" sz="4400" dirty="0" smtClean="0">
                <a:latin typeface="华文琥珀" pitchFamily="2" charset="-122"/>
                <a:ea typeface="华文琥珀" pitchFamily="2" charset="-122"/>
                <a:sym typeface="Wingdings 3"/>
              </a:rPr>
              <a:t>分析   </a:t>
            </a:r>
            <a:endParaRPr lang="en-US" altLang="zh-CN" sz="4400" dirty="0" smtClean="0">
              <a:latin typeface="华文琥珀" pitchFamily="2" charset="-122"/>
              <a:ea typeface="华文琥珀" pitchFamily="2" charset="-122"/>
              <a:sym typeface="Wingdings 3"/>
            </a:endParaRPr>
          </a:p>
          <a:p>
            <a:r>
              <a:rPr lang="zh-CN" altLang="en-US" sz="3600" dirty="0" smtClean="0">
                <a:latin typeface="方正姚体" pitchFamily="2" charset="-122"/>
                <a:ea typeface="方正姚体" pitchFamily="2" charset="-122"/>
                <a:sym typeface="Wingdings 3"/>
              </a:rPr>
              <a:t>        根据命题思路介绍，今年我省高考作文命题在于“让考生思考当今社会青少年童心早泯的问题”，这在作文试题中就有明确要求</a:t>
            </a:r>
            <a:r>
              <a:rPr lang="en-US" altLang="zh-CN" sz="3600" dirty="0" smtClean="0">
                <a:latin typeface="方正姚体" pitchFamily="2" charset="-122"/>
                <a:ea typeface="方正姚体" pitchFamily="2" charset="-122"/>
                <a:sym typeface="Wingdings 3"/>
              </a:rPr>
              <a:t>——</a:t>
            </a:r>
            <a:r>
              <a:rPr lang="zh-CN" altLang="en-US" sz="3600" dirty="0" smtClean="0">
                <a:latin typeface="方正姚体" pitchFamily="2" charset="-122"/>
                <a:ea typeface="方正姚体" pitchFamily="2" charset="-122"/>
                <a:sym typeface="Wingdings 3"/>
              </a:rPr>
              <a:t>“你有什么所思所感”。这显然跟往年的“你可以讲述故事，抒发情感，也可以发表议论”等有较大的不同。“（理性）思考”成为今年写作高低优劣的决定性因素。</a:t>
            </a:r>
            <a:endParaRPr lang="en-US" altLang="zh-CN" sz="3600" dirty="0" smtClean="0">
              <a:latin typeface="方正姚体" pitchFamily="2" charset="-122"/>
              <a:ea typeface="方正姚体" pitchFamily="2" charset="-122"/>
              <a:sym typeface="Wingdings 3"/>
            </a:endParaRPr>
          </a:p>
          <a:p>
            <a:r>
              <a:rPr lang="en-US" altLang="zh-CN" sz="3600" dirty="0">
                <a:latin typeface="方正姚体" pitchFamily="2" charset="-122"/>
                <a:ea typeface="方正姚体" pitchFamily="2" charset="-122"/>
                <a:sym typeface="Wingdings 3"/>
              </a:rPr>
              <a:t> </a:t>
            </a:r>
            <a:r>
              <a:rPr lang="en-US" altLang="zh-CN" sz="3600" dirty="0" smtClean="0">
                <a:latin typeface="方正姚体" pitchFamily="2" charset="-122"/>
                <a:ea typeface="方正姚体" pitchFamily="2" charset="-122"/>
                <a:sym typeface="Wingdings 3"/>
              </a:rPr>
              <a:t>       </a:t>
            </a:r>
            <a:r>
              <a:rPr lang="zh-CN" altLang="en-US" sz="3600" dirty="0" smtClean="0">
                <a:latin typeface="方正姚体" pitchFamily="2" charset="-122"/>
                <a:ea typeface="方正姚体" pitchFamily="2" charset="-122"/>
                <a:sym typeface="Wingdings 3"/>
              </a:rPr>
              <a:t>就审题而言，命题组和阅卷组均将写作主旨规定为“童真（心）早泯”，这是由命题材料所决定的。因为三位中外作家的话，尽管角度和内容不同，但说的都跟“童真”</a:t>
            </a:r>
            <a:endParaRPr lang="en-US" altLang="zh-CN" sz="3600" dirty="0">
              <a:latin typeface="方正姚体" pitchFamily="2" charset="-122"/>
              <a:ea typeface="方正姚体" pitchFamily="2" charset="-122"/>
              <a:sym typeface="Wingdings 3"/>
            </a:endParaRPr>
          </a:p>
        </p:txBody>
      </p:sp>
    </p:spTree>
    <p:extLst>
      <p:ext uri="{BB962C8B-B14F-4D97-AF65-F5344CB8AC3E}">
        <p14:creationId xmlns:p14="http://schemas.microsoft.com/office/powerpoint/2010/main" val="1030527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500" fill="hold"/>
                                        <p:tgtEl>
                                          <p:spTgt spid="2"/>
                                        </p:tgtEl>
                                        <p:attrNameLst>
                                          <p:attrName>ppt_w</p:attrName>
                                        </p:attrNameLst>
                                      </p:cBhvr>
                                      <p:tavLst>
                                        <p:tav tm="0">
                                          <p:val>
                                            <p:fltVal val="0"/>
                                          </p:val>
                                        </p:tav>
                                        <p:tav tm="100000">
                                          <p:val>
                                            <p:strVal val="#ppt_w"/>
                                          </p:val>
                                        </p:tav>
                                      </p:tavLst>
                                    </p:anim>
                                    <p:anim calcmode="lin" valueType="num">
                                      <p:cBhvr>
                                        <p:cTn id="8" dur="1500" fill="hold"/>
                                        <p:tgtEl>
                                          <p:spTgt spid="2"/>
                                        </p:tgtEl>
                                        <p:attrNameLst>
                                          <p:attrName>ppt_h</p:attrName>
                                        </p:attrNameLst>
                                      </p:cBhvr>
                                      <p:tavLst>
                                        <p:tav tm="0">
                                          <p:val>
                                            <p:fltVal val="0"/>
                                          </p:val>
                                        </p:tav>
                                        <p:tav tm="100000">
                                          <p:val>
                                            <p:strVal val="#ppt_h"/>
                                          </p:val>
                                        </p:tav>
                                      </p:tavLst>
                                    </p:anim>
                                    <p:anim calcmode="lin" valueType="num">
                                      <p:cBhvr>
                                        <p:cTn id="9" dur="1500" fill="hold"/>
                                        <p:tgtEl>
                                          <p:spTgt spid="2"/>
                                        </p:tgtEl>
                                        <p:attrNameLst>
                                          <p:attrName>style.rotation</p:attrName>
                                        </p:attrNameLst>
                                      </p:cBhvr>
                                      <p:tavLst>
                                        <p:tav tm="0">
                                          <p:val>
                                            <p:fltVal val="90"/>
                                          </p:val>
                                        </p:tav>
                                        <p:tav tm="100000">
                                          <p:val>
                                            <p:fltVal val="0"/>
                                          </p:val>
                                        </p:tav>
                                      </p:tavLst>
                                    </p:anim>
                                    <p:animEffect transition="in" filter="fade">
                                      <p:cBhvr>
                                        <p:cTn id="10"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5496" y="44624"/>
            <a:ext cx="9001000" cy="674030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zh-CN" altLang="en-US" sz="3600" dirty="0">
                <a:latin typeface="楷体_GB2312" pitchFamily="49" charset="-122"/>
                <a:ea typeface="楷体_GB2312" pitchFamily="49" charset="-122"/>
                <a:sym typeface="Wingdings 3"/>
              </a:rPr>
              <a:t>有关。具体分析，</a:t>
            </a:r>
            <a:r>
              <a:rPr lang="zh-CN" altLang="en-US" sz="3600" dirty="0" smtClean="0">
                <a:latin typeface="楷体_GB2312" pitchFamily="49" charset="-122"/>
                <a:ea typeface="楷体_GB2312" pitchFamily="49" charset="-122"/>
                <a:sym typeface="Wingdings 3"/>
              </a:rPr>
              <a:t>丰子恺话语中的“直线”“不会转弯”，是在赞赏“童心”</a:t>
            </a:r>
            <a:r>
              <a:rPr lang="zh-CN" altLang="en-US" sz="3600" dirty="0" smtClean="0">
                <a:latin typeface="楷体_GB2312" pitchFamily="49" charset="-122"/>
                <a:ea typeface="楷体_GB2312" pitchFamily="49" charset="-122"/>
              </a:rPr>
              <a:t>纯真、可贵；赫胥黎话语中的“提前硬化”，则是指出了现代社会中的“童真（心）早泯”现象；而菲尔丁（应该是英国作家“戈尔丁”，代表作是长篇小说</a:t>
            </a:r>
            <a:r>
              <a:rPr lang="en-US" altLang="zh-CN" sz="3600" dirty="0" smtClean="0">
                <a:latin typeface="楷体_GB2312" pitchFamily="49" charset="-122"/>
                <a:ea typeface="楷体_GB2312" pitchFamily="49" charset="-122"/>
              </a:rPr>
              <a:t>《</a:t>
            </a:r>
            <a:r>
              <a:rPr lang="zh-CN" altLang="en-US" sz="3600" dirty="0" smtClean="0">
                <a:latin typeface="楷体_GB2312" pitchFamily="49" charset="-122"/>
                <a:ea typeface="楷体_GB2312" pitchFamily="49" charset="-122"/>
              </a:rPr>
              <a:t>蝇王</a:t>
            </a:r>
            <a:r>
              <a:rPr lang="en-US" altLang="zh-CN" sz="3600" dirty="0" smtClean="0">
                <a:latin typeface="楷体_GB2312" pitchFamily="49" charset="-122"/>
                <a:ea typeface="楷体_GB2312" pitchFamily="49" charset="-122"/>
              </a:rPr>
              <a:t>》</a:t>
            </a:r>
            <a:r>
              <a:rPr lang="zh-CN" altLang="en-US" sz="3600" dirty="0" smtClean="0">
                <a:latin typeface="楷体_GB2312" pitchFamily="49" charset="-122"/>
                <a:ea typeface="楷体_GB2312" pitchFamily="49" charset="-122"/>
              </a:rPr>
              <a:t>等）说的“孩提王国”应该是比喻，其实就是指“童真（心）世界”，即“童真（心）”闪烁的社会现实，但不是指处所、范围；“失去”表明“童真”的不复存在，即泯灭，“真正的沉沦”则是从反面强调了“童真”之于社会的重要意义。当然，孤立地分析三位作家的话语含义还是</a:t>
            </a:r>
            <a:endParaRPr lang="zh-CN" altLang="en-US" sz="3600" dirty="0">
              <a:latin typeface="楷体_GB2312" pitchFamily="49" charset="-122"/>
              <a:ea typeface="楷体_GB2312" pitchFamily="49" charset="-122"/>
            </a:endParaRPr>
          </a:p>
        </p:txBody>
      </p:sp>
    </p:spTree>
    <p:extLst>
      <p:ext uri="{BB962C8B-B14F-4D97-AF65-F5344CB8AC3E}">
        <p14:creationId xmlns:p14="http://schemas.microsoft.com/office/powerpoint/2010/main" val="1559321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72008" y="44624"/>
            <a:ext cx="9036496" cy="6740307"/>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3600" dirty="0">
                <a:latin typeface="楷体_GB2312" pitchFamily="49" charset="-122"/>
                <a:ea typeface="楷体_GB2312" pitchFamily="49" charset="-122"/>
              </a:rPr>
              <a:t>不够的，因为试题明</a:t>
            </a:r>
            <a:r>
              <a:rPr lang="zh-CN" altLang="en-US" sz="3600" dirty="0" smtClean="0">
                <a:latin typeface="楷体_GB2312" pitchFamily="49" charset="-122"/>
                <a:ea typeface="楷体_GB2312" pitchFamily="49" charset="-122"/>
              </a:rPr>
              <a:t>确</a:t>
            </a:r>
            <a:r>
              <a:rPr lang="zh-CN" altLang="en-US" sz="3600" dirty="0">
                <a:latin typeface="楷体_GB2312" pitchFamily="49" charset="-122"/>
                <a:ea typeface="楷体_GB2312" pitchFamily="49" charset="-122"/>
              </a:rPr>
              <a:t>要求“综合上述材料”，即需要将这些话语联系起来，全盘（整体）</a:t>
            </a:r>
            <a:r>
              <a:rPr lang="zh-CN" altLang="en-US" sz="3600" dirty="0" smtClean="0">
                <a:latin typeface="楷体_GB2312" pitchFamily="49" charset="-122"/>
                <a:ea typeface="楷体_GB2312" pitchFamily="49" charset="-122"/>
              </a:rPr>
              <a:t>考虑，从而把握材料主旨。如果我们“压缩（简化）”三位作家话语含义，便不难领悟丰子恺是说“童真”可爱，赫胥黎指出“童真早泯”，戈尔丁认为社会不能没有“童真”，要“拯救童真”。由以上分析可知，三位作家的话语含义构成递进关系</a:t>
            </a:r>
            <a:r>
              <a:rPr lang="en-US" altLang="zh-CN" sz="3600" dirty="0" smtClean="0">
                <a:latin typeface="楷体_GB2312" pitchFamily="49" charset="-122"/>
                <a:ea typeface="楷体_GB2312" pitchFamily="49" charset="-122"/>
              </a:rPr>
              <a:t>——</a:t>
            </a:r>
            <a:r>
              <a:rPr lang="zh-CN" altLang="en-US" sz="3600" dirty="0" smtClean="0">
                <a:latin typeface="楷体_GB2312" pitchFamily="49" charset="-122"/>
                <a:ea typeface="楷体_GB2312" pitchFamily="49" charset="-122"/>
              </a:rPr>
              <a:t>“童真”可爱、“童真”早泯、拯救“童真”。尽管无论是命题者自己还是作文阅卷大组负责人，都认为“童真早泯”是材料主旨，而就具体写作而言，实际上只罗列若干</a:t>
            </a:r>
            <a:endParaRPr lang="zh-CN" altLang="en-US" sz="3600" dirty="0">
              <a:latin typeface="楷体_GB2312" pitchFamily="49" charset="-122"/>
              <a:ea typeface="楷体_GB2312" pitchFamily="49" charset="-122"/>
            </a:endParaRPr>
          </a:p>
        </p:txBody>
      </p:sp>
    </p:spTree>
    <p:extLst>
      <p:ext uri="{BB962C8B-B14F-4D97-AF65-F5344CB8AC3E}">
        <p14:creationId xmlns:p14="http://schemas.microsoft.com/office/powerpoint/2010/main" val="1062529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extBox 1"/>
          <p:cNvSpPr txBox="1"/>
          <p:nvPr/>
        </p:nvSpPr>
        <p:spPr>
          <a:xfrm>
            <a:off x="0" y="46365"/>
            <a:ext cx="9144000" cy="6740307"/>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3600" dirty="0" smtClean="0"/>
              <a:t> </a:t>
            </a:r>
            <a:r>
              <a:rPr lang="zh-CN" altLang="en-US" sz="3600" dirty="0" smtClean="0"/>
              <a:t>“早泯”现象是远远不够的，还必须对“早泯”现象表达自己的“所思所感”。不然，文章就会缺乏深度而显得肤浅。这其实也是由材料本身决定的。材料中戈尔丁的话语表明</a:t>
            </a:r>
            <a:r>
              <a:rPr lang="zh-CN" altLang="en-US" sz="3600" dirty="0"/>
              <a:t>了对“失去” “孩提王国” </a:t>
            </a:r>
            <a:r>
              <a:rPr lang="zh-CN" altLang="en-US" sz="3600" dirty="0" smtClean="0"/>
              <a:t>的严重后果的认识和忧虑，体现了一种理性深度和思想高度。阅卷结果证明，这种思考的有无，成为今年我省高考作文的质量高低的关键之一。因而，把握“童真（心）早泯”很重要，分析和揭示“早泯”的深层问题则更为重要。因为绝大多数获得高分的优秀作文，都不同程度地体现了对“早泯”现象的思考和剖析。</a:t>
            </a:r>
            <a:endParaRPr lang="zh-CN" altLang="en-US" sz="3600" dirty="0"/>
          </a:p>
        </p:txBody>
      </p:sp>
    </p:spTree>
    <p:extLst>
      <p:ext uri="{BB962C8B-B14F-4D97-AF65-F5344CB8AC3E}">
        <p14:creationId xmlns:p14="http://schemas.microsoft.com/office/powerpoint/2010/main" val="3054711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extBox 1"/>
          <p:cNvSpPr txBox="1"/>
          <p:nvPr/>
        </p:nvSpPr>
        <p:spPr>
          <a:xfrm>
            <a:off x="0" y="-27384"/>
            <a:ext cx="9144000" cy="686341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zh-CN" altLang="en-US" sz="4400" dirty="0">
                <a:latin typeface="华文隶书" pitchFamily="2" charset="-122"/>
                <a:ea typeface="华文隶书" pitchFamily="2" charset="-122"/>
              </a:rPr>
              <a:t>◆审题</a:t>
            </a:r>
            <a:r>
              <a:rPr lang="zh-CN" altLang="en-US" sz="4400" dirty="0" smtClean="0">
                <a:latin typeface="华文隶书" pitchFamily="2" charset="-122"/>
                <a:ea typeface="华文隶书" pitchFamily="2" charset="-122"/>
              </a:rPr>
              <a:t>梳理</a:t>
            </a:r>
            <a:endParaRPr lang="en-US" altLang="zh-CN" sz="4400" dirty="0">
              <a:latin typeface="华文隶书" pitchFamily="2" charset="-122"/>
              <a:ea typeface="华文隶书" pitchFamily="2" charset="-122"/>
            </a:endParaRPr>
          </a:p>
          <a:p>
            <a:r>
              <a:rPr lang="en-US" altLang="zh-CN" sz="3600" dirty="0" smtClean="0"/>
              <a:t>1.</a:t>
            </a:r>
            <a:r>
              <a:rPr lang="zh-CN" altLang="en-US" sz="3600" dirty="0" smtClean="0"/>
              <a:t>中心</a:t>
            </a:r>
            <a:r>
              <a:rPr lang="zh-CN" altLang="en-US" sz="3600" dirty="0" smtClean="0"/>
              <a:t>角度：</a:t>
            </a:r>
            <a:r>
              <a:rPr lang="zh-CN" altLang="en-US" sz="3600" dirty="0" smtClean="0">
                <a:latin typeface="黑体" pitchFamily="2" charset="-122"/>
                <a:ea typeface="黑体" pitchFamily="2" charset="-122"/>
              </a:rPr>
              <a:t>童真（心）早泯</a:t>
            </a:r>
            <a:endParaRPr lang="en-US" altLang="zh-CN" sz="3600" dirty="0" smtClean="0">
              <a:latin typeface="黑体" pitchFamily="2" charset="-122"/>
              <a:ea typeface="黑体" pitchFamily="2" charset="-122"/>
            </a:endParaRPr>
          </a:p>
          <a:p>
            <a:r>
              <a:rPr lang="en-US" altLang="zh-CN" sz="3600" dirty="0" smtClean="0"/>
              <a:t>2.</a:t>
            </a:r>
            <a:r>
              <a:rPr lang="zh-CN" altLang="en-US" sz="3600" dirty="0" smtClean="0"/>
              <a:t>重要角度</a:t>
            </a:r>
            <a:r>
              <a:rPr lang="zh-CN" altLang="en-US" sz="3600" dirty="0" smtClean="0">
                <a:sym typeface="Wingdings" pitchFamily="2" charset="2"/>
              </a:rPr>
              <a:t>：</a:t>
            </a:r>
            <a:endParaRPr lang="en-US" altLang="zh-CN" sz="3600" dirty="0" smtClean="0">
              <a:sym typeface="Wingdings" pitchFamily="2" charset="2"/>
            </a:endParaRPr>
          </a:p>
          <a:p>
            <a:r>
              <a:rPr lang="zh-CN" altLang="en-US" sz="3600" dirty="0" smtClean="0">
                <a:latin typeface="华文新魏" pitchFamily="2" charset="-122"/>
                <a:ea typeface="华文新魏" pitchFamily="2" charset="-122"/>
                <a:sym typeface="Wingdings" pitchFamily="2" charset="2"/>
              </a:rPr>
              <a:t>（</a:t>
            </a:r>
            <a:r>
              <a:rPr lang="en-US" altLang="zh-CN" sz="3600" dirty="0" smtClean="0">
                <a:latin typeface="华文新魏" pitchFamily="2" charset="-122"/>
                <a:ea typeface="华文新魏" pitchFamily="2" charset="-122"/>
                <a:sym typeface="Wingdings" pitchFamily="2" charset="2"/>
              </a:rPr>
              <a:t>1</a:t>
            </a:r>
            <a:r>
              <a:rPr lang="zh-CN" altLang="en-US" sz="3600" dirty="0" smtClean="0">
                <a:latin typeface="华文新魏" pitchFamily="2" charset="-122"/>
                <a:ea typeface="华文新魏" pitchFamily="2" charset="-122"/>
                <a:sym typeface="Wingdings" pitchFamily="2" charset="2"/>
              </a:rPr>
              <a:t>）要保持童心（真）（</a:t>
            </a:r>
            <a:r>
              <a:rPr lang="zh-CN" altLang="en-US" sz="3600" dirty="0">
                <a:latin typeface="华文新魏" pitchFamily="2" charset="-122"/>
                <a:ea typeface="华文新魏" pitchFamily="2" charset="-122"/>
                <a:sym typeface="Wingdings" pitchFamily="2" charset="2"/>
              </a:rPr>
              <a:t>留住</a:t>
            </a:r>
            <a:r>
              <a:rPr lang="zh-CN" altLang="en-US" sz="3600" dirty="0" smtClean="0">
                <a:latin typeface="华文新魏" pitchFamily="2" charset="-122"/>
                <a:ea typeface="华文新魏" pitchFamily="2" charset="-122"/>
                <a:sym typeface="Wingdings" pitchFamily="2" charset="2"/>
              </a:rPr>
              <a:t>童真）</a:t>
            </a:r>
            <a:r>
              <a:rPr lang="en-US" altLang="zh-CN" sz="3600" dirty="0" smtClean="0">
                <a:latin typeface="华文新魏" pitchFamily="2" charset="-122"/>
                <a:ea typeface="华文新魏" pitchFamily="2" charset="-122"/>
                <a:sym typeface="Wingdings" pitchFamily="2" charset="2"/>
              </a:rPr>
              <a:t>                                           </a:t>
            </a:r>
          </a:p>
          <a:p>
            <a:r>
              <a:rPr lang="zh-CN" altLang="en-US" sz="3600" dirty="0" smtClean="0">
                <a:latin typeface="华文新魏" pitchFamily="2" charset="-122"/>
                <a:ea typeface="华文新魏" pitchFamily="2" charset="-122"/>
                <a:sym typeface="Wingdings" pitchFamily="2" charset="2"/>
              </a:rPr>
              <a:t>（</a:t>
            </a:r>
            <a:r>
              <a:rPr lang="en-US" altLang="zh-CN" sz="3600" dirty="0" smtClean="0">
                <a:latin typeface="华文新魏" pitchFamily="2" charset="-122"/>
                <a:ea typeface="华文新魏" pitchFamily="2" charset="-122"/>
                <a:sym typeface="Wingdings" pitchFamily="2" charset="2"/>
              </a:rPr>
              <a:t>2</a:t>
            </a:r>
            <a:r>
              <a:rPr lang="zh-CN" altLang="en-US" sz="3600" dirty="0" smtClean="0">
                <a:latin typeface="华文新魏" pitchFamily="2" charset="-122"/>
                <a:ea typeface="华文新魏" pitchFamily="2" charset="-122"/>
                <a:sym typeface="Wingdings" pitchFamily="2" charset="2"/>
              </a:rPr>
              <a:t>）（可爱的）孩童时代</a:t>
            </a:r>
            <a:r>
              <a:rPr lang="en-US" altLang="zh-CN" sz="3600" dirty="0" smtClean="0">
                <a:latin typeface="华文新魏" pitchFamily="2" charset="-122"/>
                <a:ea typeface="华文新魏" pitchFamily="2" charset="-122"/>
                <a:sym typeface="Wingdings" pitchFamily="2" charset="2"/>
              </a:rPr>
              <a:t>                          </a:t>
            </a:r>
          </a:p>
          <a:p>
            <a:r>
              <a:rPr lang="zh-CN" altLang="en-US" sz="3600" dirty="0" smtClean="0">
                <a:latin typeface="华文新魏" pitchFamily="2" charset="-122"/>
                <a:ea typeface="华文新魏" pitchFamily="2" charset="-122"/>
                <a:sym typeface="Wingdings" pitchFamily="2" charset="2"/>
              </a:rPr>
              <a:t>（</a:t>
            </a:r>
            <a:r>
              <a:rPr lang="en-US" altLang="zh-CN" sz="3600" dirty="0" smtClean="0">
                <a:latin typeface="华文新魏" pitchFamily="2" charset="-122"/>
                <a:ea typeface="华文新魏" pitchFamily="2" charset="-122"/>
                <a:sym typeface="Wingdings" pitchFamily="2" charset="2"/>
              </a:rPr>
              <a:t>3</a:t>
            </a:r>
            <a:r>
              <a:rPr lang="zh-CN" altLang="en-US" sz="3600" dirty="0" smtClean="0">
                <a:latin typeface="华文新魏" pitchFamily="2" charset="-122"/>
                <a:ea typeface="华文新魏" pitchFamily="2" charset="-122"/>
                <a:sym typeface="Wingdings" pitchFamily="2" charset="2"/>
              </a:rPr>
              <a:t>）纯真（宝贵）的童心</a:t>
            </a:r>
            <a:endParaRPr lang="en-US" altLang="zh-CN" sz="3600" dirty="0" smtClean="0">
              <a:latin typeface="华文新魏" pitchFamily="2" charset="-122"/>
              <a:ea typeface="华文新魏" pitchFamily="2" charset="-122"/>
              <a:sym typeface="Wingdings" pitchFamily="2" charset="2"/>
            </a:endParaRPr>
          </a:p>
          <a:p>
            <a:r>
              <a:rPr lang="en-US" altLang="zh-CN" sz="3600" dirty="0" smtClean="0">
                <a:sym typeface="Wingdings" pitchFamily="2" charset="2"/>
              </a:rPr>
              <a:t>3.</a:t>
            </a:r>
            <a:r>
              <a:rPr lang="zh-CN" altLang="en-US" sz="3600" dirty="0" smtClean="0">
                <a:sym typeface="Wingdings" pitchFamily="2" charset="2"/>
              </a:rPr>
              <a:t>其他角度：</a:t>
            </a:r>
            <a:endParaRPr lang="en-US" altLang="zh-CN" sz="3600" dirty="0" smtClean="0">
              <a:sym typeface="Wingdings" pitchFamily="2" charset="2"/>
            </a:endParaRPr>
          </a:p>
          <a:p>
            <a:r>
              <a:rPr lang="zh-CN" altLang="en-US" sz="3600" dirty="0" smtClean="0">
                <a:latin typeface="方正姚体" pitchFamily="2" charset="-122"/>
                <a:ea typeface="方正姚体" pitchFamily="2" charset="-122"/>
                <a:sym typeface="Wingdings" pitchFamily="2" charset="2"/>
              </a:rPr>
              <a:t>（</a:t>
            </a:r>
            <a:r>
              <a:rPr lang="en-US" altLang="zh-CN" sz="3600" dirty="0" smtClean="0">
                <a:latin typeface="方正姚体" pitchFamily="2" charset="-122"/>
                <a:ea typeface="方正姚体" pitchFamily="2" charset="-122"/>
                <a:sym typeface="Wingdings" pitchFamily="2" charset="2"/>
              </a:rPr>
              <a:t>1</a:t>
            </a:r>
            <a:r>
              <a:rPr lang="zh-CN" altLang="en-US" sz="3600" dirty="0" smtClean="0">
                <a:latin typeface="方正姚体" pitchFamily="2" charset="-122"/>
                <a:ea typeface="方正姚体" pitchFamily="2" charset="-122"/>
                <a:sym typeface="Wingdings" pitchFamily="2" charset="2"/>
              </a:rPr>
              <a:t>）童年（单纯、任性）</a:t>
            </a:r>
            <a:endParaRPr lang="en-US" altLang="zh-CN" sz="3600" dirty="0" smtClean="0">
              <a:latin typeface="方正姚体" pitchFamily="2" charset="-122"/>
              <a:ea typeface="方正姚体" pitchFamily="2" charset="-122"/>
              <a:sym typeface="Wingdings" pitchFamily="2" charset="2"/>
            </a:endParaRPr>
          </a:p>
          <a:p>
            <a:r>
              <a:rPr lang="zh-CN" altLang="en-US" sz="3600" dirty="0" smtClean="0">
                <a:latin typeface="方正姚体" pitchFamily="2" charset="-122"/>
                <a:ea typeface="方正姚体" pitchFamily="2" charset="-122"/>
                <a:sym typeface="Wingdings" pitchFamily="2" charset="2"/>
              </a:rPr>
              <a:t>（</a:t>
            </a:r>
            <a:r>
              <a:rPr lang="en-US" altLang="zh-CN" sz="3600" dirty="0" smtClean="0">
                <a:latin typeface="方正姚体" pitchFamily="2" charset="-122"/>
                <a:ea typeface="方正姚体" pitchFamily="2" charset="-122"/>
                <a:sym typeface="Wingdings" pitchFamily="2" charset="2"/>
              </a:rPr>
              <a:t>2</a:t>
            </a:r>
            <a:r>
              <a:rPr lang="zh-CN" altLang="en-US" sz="3600" dirty="0">
                <a:latin typeface="方正姚体" pitchFamily="2" charset="-122"/>
                <a:ea typeface="方正姚体" pitchFamily="2" charset="-122"/>
                <a:sym typeface="Wingdings" pitchFamily="2" charset="2"/>
              </a:rPr>
              <a:t>）天真（好奇心）</a:t>
            </a:r>
            <a:endParaRPr lang="en-US" altLang="zh-CN" sz="3600" dirty="0">
              <a:latin typeface="方正姚体" pitchFamily="2" charset="-122"/>
              <a:ea typeface="方正姚体" pitchFamily="2" charset="-122"/>
              <a:sym typeface="Wingdings" pitchFamily="2" charset="2"/>
            </a:endParaRPr>
          </a:p>
          <a:p>
            <a:r>
              <a:rPr lang="zh-CN" altLang="en-US" sz="3600" dirty="0" smtClean="0">
                <a:latin typeface="方正姚体" pitchFamily="2" charset="-122"/>
                <a:ea typeface="方正姚体" pitchFamily="2" charset="-122"/>
                <a:sym typeface="Wingdings" pitchFamily="2" charset="2"/>
              </a:rPr>
              <a:t>（</a:t>
            </a:r>
            <a:r>
              <a:rPr lang="en-US" altLang="zh-CN" sz="3600" dirty="0" smtClean="0">
                <a:latin typeface="方正姚体" pitchFamily="2" charset="-122"/>
                <a:ea typeface="方正姚体" pitchFamily="2" charset="-122"/>
                <a:sym typeface="Wingdings" pitchFamily="2" charset="2"/>
              </a:rPr>
              <a:t>3</a:t>
            </a:r>
            <a:r>
              <a:rPr lang="zh-CN" altLang="en-US" sz="3600" dirty="0">
                <a:latin typeface="方正姚体" pitchFamily="2" charset="-122"/>
                <a:ea typeface="方正姚体" pitchFamily="2" charset="-122"/>
                <a:sym typeface="Wingdings" pitchFamily="2" charset="2"/>
              </a:rPr>
              <a:t>）青春（朝气）</a:t>
            </a:r>
            <a:endParaRPr lang="en-US" altLang="zh-CN" sz="3600" dirty="0">
              <a:latin typeface="方正姚体" pitchFamily="2" charset="-122"/>
              <a:ea typeface="方正姚体" pitchFamily="2" charset="-122"/>
              <a:sym typeface="Wingdings" pitchFamily="2" charset="2"/>
            </a:endParaRPr>
          </a:p>
          <a:p>
            <a:r>
              <a:rPr lang="en-US" altLang="zh-CN" sz="3600" dirty="0" smtClean="0">
                <a:sym typeface="Wingdings" pitchFamily="2" charset="2"/>
              </a:rPr>
              <a:t>4.</a:t>
            </a:r>
            <a:r>
              <a:rPr lang="zh-CN" altLang="en-US" sz="3600" dirty="0" smtClean="0">
                <a:sym typeface="Wingdings" pitchFamily="2" charset="2"/>
              </a:rPr>
              <a:t>沾边角度：</a:t>
            </a:r>
            <a:r>
              <a:rPr lang="zh-CN" altLang="en-US" sz="3600" dirty="0" smtClean="0">
                <a:latin typeface="楷体_GB2312" pitchFamily="49" charset="-122"/>
                <a:ea typeface="楷体_GB2312" pitchFamily="49" charset="-122"/>
                <a:sym typeface="Wingdings" pitchFamily="2" charset="2"/>
              </a:rPr>
              <a:t>自由</a:t>
            </a:r>
            <a:r>
              <a:rPr lang="zh-CN" altLang="en-US" sz="3600" dirty="0">
                <a:latin typeface="楷体_GB2312" pitchFamily="49" charset="-122"/>
                <a:ea typeface="楷体_GB2312" pitchFamily="49" charset="-122"/>
                <a:sym typeface="Wingdings" pitchFamily="2" charset="2"/>
              </a:rPr>
              <a:t>、善良、诚信</a:t>
            </a:r>
            <a:r>
              <a:rPr lang="zh-CN" altLang="en-US" sz="3600" dirty="0" smtClean="0">
                <a:latin typeface="楷体_GB2312" pitchFamily="49" charset="-122"/>
                <a:ea typeface="楷体_GB2312" pitchFamily="49" charset="-122"/>
                <a:sym typeface="Wingdings" pitchFamily="2" charset="2"/>
              </a:rPr>
              <a:t>、理想、信念、简单、道德、成长、快乐、叛逆</a:t>
            </a:r>
            <a:r>
              <a:rPr lang="zh-CN" altLang="en-US" sz="3600" dirty="0" smtClean="0">
                <a:sym typeface="Wingdings" pitchFamily="2" charset="2"/>
              </a:rPr>
              <a:t>等。</a:t>
            </a:r>
            <a:endParaRPr lang="zh-CN" altLang="en-US" sz="3600" dirty="0"/>
          </a:p>
        </p:txBody>
      </p:sp>
    </p:spTree>
    <p:extLst>
      <p:ext uri="{BB962C8B-B14F-4D97-AF65-F5344CB8AC3E}">
        <p14:creationId xmlns:p14="http://schemas.microsoft.com/office/powerpoint/2010/main" val="1797117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2000" r="-22000"/>
          </a:stretch>
        </a:blipFill>
        <a:effectLst/>
      </p:bgPr>
    </p:bg>
    <p:spTree>
      <p:nvGrpSpPr>
        <p:cNvPr id="1" name=""/>
        <p:cNvGrpSpPr/>
        <p:nvPr/>
      </p:nvGrpSpPr>
      <p:grpSpPr>
        <a:xfrm>
          <a:off x="0" y="0"/>
          <a:ext cx="0" cy="0"/>
          <a:chOff x="0" y="0"/>
          <a:chExt cx="0" cy="0"/>
        </a:xfrm>
      </p:grpSpPr>
      <p:sp>
        <p:nvSpPr>
          <p:cNvPr id="2" name="TextBox 1"/>
          <p:cNvSpPr txBox="1"/>
          <p:nvPr/>
        </p:nvSpPr>
        <p:spPr>
          <a:xfrm>
            <a:off x="251520" y="836712"/>
            <a:ext cx="8604448" cy="520142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zh-CN" altLang="en-US" sz="4400" dirty="0" smtClean="0">
                <a:latin typeface="华文琥珀" pitchFamily="2" charset="-122"/>
                <a:ea typeface="华文琥珀" pitchFamily="2" charset="-122"/>
              </a:rPr>
              <a:t>“童真（心）早泯”主题层级</a:t>
            </a:r>
            <a:endParaRPr lang="en-US" altLang="zh-CN" sz="4400" dirty="0" smtClean="0">
              <a:latin typeface="华文琥珀" pitchFamily="2" charset="-122"/>
              <a:ea typeface="华文琥珀" pitchFamily="2" charset="-122"/>
            </a:endParaRPr>
          </a:p>
          <a:p>
            <a:r>
              <a:rPr lang="en-US" altLang="zh-CN" sz="3600" dirty="0" smtClean="0"/>
              <a:t>1.</a:t>
            </a:r>
            <a:r>
              <a:rPr lang="zh-CN" altLang="en-US" sz="3600" dirty="0" smtClean="0"/>
              <a:t>“童真（心）”早泯现象及原因剖析</a:t>
            </a:r>
            <a:endParaRPr lang="en-US" altLang="zh-CN" sz="3600" dirty="0" smtClean="0"/>
          </a:p>
          <a:p>
            <a:r>
              <a:rPr lang="en-US" altLang="zh-CN" sz="3600" dirty="0" smtClean="0"/>
              <a:t>2.</a:t>
            </a:r>
            <a:r>
              <a:rPr lang="zh-CN" altLang="en-US" sz="3600" dirty="0" smtClean="0"/>
              <a:t> “童真（心）”的美好与失去的悲哀</a:t>
            </a:r>
            <a:endParaRPr lang="en-US" altLang="zh-CN" sz="3600" dirty="0" smtClean="0"/>
          </a:p>
          <a:p>
            <a:r>
              <a:rPr lang="en-US" altLang="zh-CN" sz="3600" dirty="0" smtClean="0"/>
              <a:t>3.</a:t>
            </a:r>
            <a:r>
              <a:rPr lang="zh-CN" altLang="en-US" sz="3600" dirty="0" smtClean="0"/>
              <a:t>保持（守住）“童真”</a:t>
            </a:r>
            <a:r>
              <a:rPr lang="zh-CN" altLang="en-US" sz="3600" dirty="0"/>
              <a:t>的重要性</a:t>
            </a:r>
            <a:r>
              <a:rPr lang="zh-CN" altLang="en-US" sz="3600" dirty="0" smtClean="0"/>
              <a:t>和意义</a:t>
            </a:r>
            <a:endParaRPr lang="en-US" altLang="zh-CN" sz="3600" dirty="0" smtClean="0"/>
          </a:p>
          <a:p>
            <a:r>
              <a:rPr lang="en-US" altLang="zh-CN" sz="3600" dirty="0" smtClean="0"/>
              <a:t>4.</a:t>
            </a:r>
            <a:r>
              <a:rPr lang="zh-CN" altLang="en-US" sz="3600" dirty="0" smtClean="0"/>
              <a:t>不要让孩子的心灵“提前硬化”</a:t>
            </a:r>
            <a:endParaRPr lang="en-US" altLang="zh-CN" sz="3600" dirty="0" smtClean="0"/>
          </a:p>
          <a:p>
            <a:r>
              <a:rPr lang="en-US" altLang="zh-CN" sz="3600" dirty="0" smtClean="0"/>
              <a:t>5.</a:t>
            </a:r>
            <a:r>
              <a:rPr lang="zh-CN" altLang="en-US" sz="3600" dirty="0" smtClean="0"/>
              <a:t>“孩提王国”的沉没是人类社会的悲哀</a:t>
            </a:r>
            <a:endParaRPr lang="en-US" altLang="zh-CN" sz="3600" dirty="0" smtClean="0"/>
          </a:p>
          <a:p>
            <a:r>
              <a:rPr lang="en-US" altLang="zh-CN" sz="3600" dirty="0" smtClean="0"/>
              <a:t>6.</a:t>
            </a:r>
            <a:r>
              <a:rPr lang="zh-CN" altLang="en-US" sz="3600" dirty="0"/>
              <a:t>回味</a:t>
            </a:r>
            <a:r>
              <a:rPr lang="zh-CN" altLang="en-US" sz="3600" dirty="0" smtClean="0"/>
              <a:t>童年时的纯真</a:t>
            </a:r>
            <a:endParaRPr lang="en-US" altLang="zh-CN" sz="3600" dirty="0" smtClean="0"/>
          </a:p>
          <a:p>
            <a:r>
              <a:rPr lang="en-US" altLang="zh-CN" sz="3600" dirty="0" smtClean="0"/>
              <a:t>7.</a:t>
            </a:r>
            <a:r>
              <a:rPr lang="zh-CN" altLang="en-US" sz="3600" dirty="0" smtClean="0"/>
              <a:t>成年人“童心”未泯的可贵</a:t>
            </a:r>
            <a:endParaRPr lang="en-US" altLang="zh-CN" sz="3600" dirty="0" smtClean="0"/>
          </a:p>
          <a:p>
            <a:r>
              <a:rPr lang="en-US" altLang="zh-CN" sz="3600" dirty="0" smtClean="0"/>
              <a:t>8.</a:t>
            </a:r>
            <a:r>
              <a:rPr lang="zh-CN" altLang="en-US" sz="3600" dirty="0" smtClean="0"/>
              <a:t>“童真（心）”依然灿烂，并未失</a:t>
            </a:r>
            <a:r>
              <a:rPr lang="zh-CN" altLang="en-US" sz="3600" dirty="0" smtClean="0">
                <a:hlinkClick r:id="rId3" action="ppaction://hlinksldjump"/>
              </a:rPr>
              <a:t>去</a:t>
            </a:r>
            <a:endParaRPr lang="zh-CN" altLang="en-US" sz="3600" dirty="0"/>
          </a:p>
        </p:txBody>
      </p:sp>
    </p:spTree>
    <p:extLst>
      <p:ext uri="{BB962C8B-B14F-4D97-AF65-F5344CB8AC3E}">
        <p14:creationId xmlns:p14="http://schemas.microsoft.com/office/powerpoint/2010/main" val="161208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3000" r="-13000"/>
          </a:stretch>
        </a:blipFill>
        <a:effectLst/>
      </p:bgPr>
    </p:bg>
    <p:spTree>
      <p:nvGrpSpPr>
        <p:cNvPr id="1" name=""/>
        <p:cNvGrpSpPr/>
        <p:nvPr/>
      </p:nvGrpSpPr>
      <p:grpSpPr>
        <a:xfrm>
          <a:off x="0" y="0"/>
          <a:ext cx="0" cy="0"/>
          <a:chOff x="0" y="0"/>
          <a:chExt cx="0" cy="0"/>
        </a:xfrm>
      </p:grpSpPr>
      <p:sp>
        <p:nvSpPr>
          <p:cNvPr id="2" name="TextBox 1"/>
          <p:cNvSpPr txBox="1"/>
          <p:nvPr/>
        </p:nvSpPr>
        <p:spPr>
          <a:xfrm>
            <a:off x="936786" y="332656"/>
            <a:ext cx="7272808" cy="92333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zh-CN" altLang="en-US" sz="5400" dirty="0" smtClean="0"/>
              <a:t>（</a:t>
            </a:r>
            <a:r>
              <a:rPr lang="en-US" altLang="zh-CN" sz="5400" dirty="0" smtClean="0"/>
              <a:t>1</a:t>
            </a:r>
            <a:r>
              <a:rPr lang="zh-CN" altLang="en-US" sz="5400" dirty="0" smtClean="0"/>
              <a:t>）选择题（客观题）</a:t>
            </a:r>
            <a:endParaRPr lang="zh-CN" altLang="en-US" sz="5400" dirty="0"/>
          </a:p>
        </p:txBody>
      </p:sp>
      <p:sp>
        <p:nvSpPr>
          <p:cNvPr id="3" name="TextBox 2"/>
          <p:cNvSpPr txBox="1"/>
          <p:nvPr/>
        </p:nvSpPr>
        <p:spPr>
          <a:xfrm>
            <a:off x="899592" y="1628800"/>
            <a:ext cx="7344816" cy="92333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zh-CN" altLang="en-US" sz="5400" dirty="0" smtClean="0"/>
              <a:t>（</a:t>
            </a:r>
            <a:r>
              <a:rPr lang="en-US" altLang="zh-CN" sz="5400" dirty="0" smtClean="0"/>
              <a:t>2</a:t>
            </a:r>
            <a:r>
              <a:rPr lang="zh-CN" altLang="en-US" sz="5400" dirty="0" smtClean="0"/>
              <a:t>）填空题（默写题）</a:t>
            </a:r>
            <a:endParaRPr lang="zh-CN" altLang="en-US" sz="5400" dirty="0"/>
          </a:p>
        </p:txBody>
      </p:sp>
      <p:sp>
        <p:nvSpPr>
          <p:cNvPr id="4" name="TextBox 3"/>
          <p:cNvSpPr txBox="1"/>
          <p:nvPr/>
        </p:nvSpPr>
        <p:spPr>
          <a:xfrm>
            <a:off x="940125" y="2996952"/>
            <a:ext cx="4320480" cy="923330"/>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zh-CN" altLang="en-US" sz="5400" dirty="0" smtClean="0"/>
              <a:t>（</a:t>
            </a:r>
            <a:r>
              <a:rPr lang="en-US" altLang="zh-CN" sz="5400" dirty="0" smtClean="0"/>
              <a:t>3</a:t>
            </a:r>
            <a:r>
              <a:rPr lang="zh-CN" altLang="en-US" sz="5400" dirty="0" smtClean="0"/>
              <a:t>）翻译题</a:t>
            </a:r>
            <a:endParaRPr lang="zh-CN" altLang="en-US" sz="5400" dirty="0"/>
          </a:p>
        </p:txBody>
      </p:sp>
      <p:sp>
        <p:nvSpPr>
          <p:cNvPr id="5" name="TextBox 4"/>
          <p:cNvSpPr txBox="1"/>
          <p:nvPr/>
        </p:nvSpPr>
        <p:spPr>
          <a:xfrm>
            <a:off x="951782" y="4293096"/>
            <a:ext cx="7257812" cy="92333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zh-CN" altLang="en-US" sz="5400" dirty="0" smtClean="0"/>
              <a:t>（</a:t>
            </a:r>
            <a:r>
              <a:rPr lang="en-US" altLang="zh-CN" sz="5400" dirty="0" smtClean="0"/>
              <a:t>4</a:t>
            </a:r>
            <a:r>
              <a:rPr lang="zh-CN" altLang="en-US" sz="5400" dirty="0" smtClean="0"/>
              <a:t>）压缩题（概括</a:t>
            </a:r>
            <a:r>
              <a:rPr lang="zh-CN" altLang="en-US" sz="5400" dirty="0" smtClean="0">
                <a:hlinkClick r:id="rId3" action="ppaction://hlinksldjump"/>
              </a:rPr>
              <a:t>题</a:t>
            </a:r>
            <a:r>
              <a:rPr lang="zh-CN" altLang="en-US" sz="5400" dirty="0" smtClean="0"/>
              <a:t>）</a:t>
            </a:r>
            <a:endParaRPr lang="zh-CN" altLang="en-US" sz="5400" dirty="0"/>
          </a:p>
        </p:txBody>
      </p:sp>
      <p:sp>
        <p:nvSpPr>
          <p:cNvPr id="6" name="TextBox 5"/>
          <p:cNvSpPr txBox="1"/>
          <p:nvPr/>
        </p:nvSpPr>
        <p:spPr>
          <a:xfrm>
            <a:off x="936786" y="5661248"/>
            <a:ext cx="7272808"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zh-CN" altLang="en-US" sz="5400" dirty="0" smtClean="0"/>
              <a:t>（</a:t>
            </a:r>
            <a:r>
              <a:rPr lang="en-US" altLang="zh-CN" sz="5400" dirty="0" smtClean="0"/>
              <a:t>5</a:t>
            </a:r>
            <a:r>
              <a:rPr lang="zh-CN" altLang="en-US" sz="5400" dirty="0" smtClean="0"/>
              <a:t>）修改</a:t>
            </a:r>
            <a:r>
              <a:rPr lang="zh-CN" altLang="en-US" sz="5400" dirty="0" smtClean="0">
                <a:hlinkClick r:id="rId4" action="ppaction://hlinksldjump"/>
              </a:rPr>
              <a:t>题</a:t>
            </a:r>
            <a:r>
              <a:rPr lang="zh-CN" altLang="en-US" sz="5400" dirty="0" smtClean="0"/>
              <a:t>（转换</a:t>
            </a:r>
            <a:r>
              <a:rPr lang="zh-CN" altLang="en-US" sz="5400" dirty="0" smtClean="0">
                <a:hlinkClick r:id="rId5" action="ppaction://hlinksldjump"/>
              </a:rPr>
              <a:t>题</a:t>
            </a:r>
            <a:r>
              <a:rPr lang="zh-CN" altLang="en-US" sz="5400" dirty="0" smtClean="0"/>
              <a:t>）</a:t>
            </a:r>
            <a:endParaRPr lang="zh-CN" altLang="en-US" sz="5400" dirty="0"/>
          </a:p>
        </p:txBody>
      </p:sp>
    </p:spTree>
    <p:extLst>
      <p:ext uri="{BB962C8B-B14F-4D97-AF65-F5344CB8AC3E}">
        <p14:creationId xmlns:p14="http://schemas.microsoft.com/office/powerpoint/2010/main" val="25034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out)">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4)">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right)">
                                      <p:cBhvr>
                                        <p:cTn id="27"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91000" y="1484784"/>
            <a:ext cx="7560840" cy="144655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zh-CN" sz="4400" dirty="0" smtClean="0"/>
              <a:t>1.</a:t>
            </a:r>
            <a:r>
              <a:rPr lang="zh-CN" altLang="zh-CN" sz="4400" dirty="0" smtClean="0"/>
              <a:t>“练习指导”</a:t>
            </a:r>
            <a:r>
              <a:rPr lang="zh-CN" altLang="zh-CN" sz="4400" dirty="0"/>
              <a:t>关注共性，而“练习评析”则注重个</a:t>
            </a:r>
            <a:r>
              <a:rPr lang="zh-CN" altLang="zh-CN" sz="4400" dirty="0">
                <a:hlinkClick r:id="rId3" action="ppaction://hlinkfile"/>
              </a:rPr>
              <a:t>性</a:t>
            </a:r>
            <a:r>
              <a:rPr lang="zh-CN" altLang="zh-CN" sz="4400" dirty="0"/>
              <a:t>。</a:t>
            </a:r>
            <a:endParaRPr lang="zh-CN" altLang="en-US" sz="4400" dirty="0"/>
          </a:p>
        </p:txBody>
      </p:sp>
      <p:sp>
        <p:nvSpPr>
          <p:cNvPr id="3" name="TextBox 2"/>
          <p:cNvSpPr txBox="1"/>
          <p:nvPr/>
        </p:nvSpPr>
        <p:spPr>
          <a:xfrm>
            <a:off x="716726" y="3284984"/>
            <a:ext cx="7560840" cy="144655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altLang="zh-CN" sz="4400" dirty="0" smtClean="0"/>
              <a:t>2.</a:t>
            </a:r>
            <a:r>
              <a:rPr lang="zh-CN" altLang="en-US" sz="4400" dirty="0" smtClean="0"/>
              <a:t> </a:t>
            </a:r>
            <a:r>
              <a:rPr lang="zh-CN" altLang="en-US" sz="4400" dirty="0"/>
              <a:t>“练习指导”选择要点，而“练习评析”则针对重点。</a:t>
            </a:r>
          </a:p>
        </p:txBody>
      </p:sp>
      <p:sp>
        <p:nvSpPr>
          <p:cNvPr id="4" name="TextBox 3"/>
          <p:cNvSpPr txBox="1"/>
          <p:nvPr/>
        </p:nvSpPr>
        <p:spPr>
          <a:xfrm>
            <a:off x="716726" y="5013176"/>
            <a:ext cx="7560840" cy="144655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altLang="zh-CN" sz="4400" dirty="0" smtClean="0"/>
              <a:t>3.</a:t>
            </a:r>
            <a:r>
              <a:rPr lang="zh-CN" altLang="en-US" sz="4400" dirty="0" smtClean="0"/>
              <a:t> </a:t>
            </a:r>
            <a:r>
              <a:rPr lang="zh-CN" altLang="en-US" sz="4400" dirty="0"/>
              <a:t>“练习指导”介绍思路，而“练习评析”则运用方法。</a:t>
            </a:r>
          </a:p>
        </p:txBody>
      </p:sp>
      <p:sp>
        <p:nvSpPr>
          <p:cNvPr id="5" name="TextBox 4"/>
          <p:cNvSpPr txBox="1"/>
          <p:nvPr/>
        </p:nvSpPr>
        <p:spPr>
          <a:xfrm>
            <a:off x="50906" y="260648"/>
            <a:ext cx="8985590" cy="923330"/>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r>
              <a:rPr lang="zh-CN" altLang="zh-CN" sz="5400" dirty="0" smtClean="0">
                <a:latin typeface="方正流行体简体" pitchFamily="65" charset="-122"/>
                <a:ea typeface="方正流行体简体" pitchFamily="65" charset="-122"/>
              </a:rPr>
              <a:t>“练习指导”</a:t>
            </a:r>
            <a:r>
              <a:rPr lang="zh-CN" altLang="en-US" sz="5400" dirty="0" smtClean="0">
                <a:latin typeface="方正流行体简体" pitchFamily="65" charset="-122"/>
                <a:ea typeface="方正流行体简体" pitchFamily="65" charset="-122"/>
              </a:rPr>
              <a:t>与</a:t>
            </a:r>
            <a:r>
              <a:rPr lang="zh-CN" altLang="zh-CN" sz="5400" dirty="0" smtClean="0">
                <a:latin typeface="方正流行体简体" pitchFamily="65" charset="-122"/>
                <a:ea typeface="方正流行体简体" pitchFamily="65" charset="-122"/>
              </a:rPr>
              <a:t>“练习评析”</a:t>
            </a:r>
            <a:endParaRPr lang="zh-CN" altLang="en-US" sz="5400" dirty="0">
              <a:latin typeface="方正流行体简体" pitchFamily="65" charset="-122"/>
              <a:ea typeface="方正流行体简体" pitchFamily="65" charset="-122"/>
            </a:endParaRPr>
          </a:p>
        </p:txBody>
      </p:sp>
    </p:spTree>
    <p:extLst>
      <p:ext uri="{BB962C8B-B14F-4D97-AF65-F5344CB8AC3E}">
        <p14:creationId xmlns:p14="http://schemas.microsoft.com/office/powerpoint/2010/main" val="2045876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out)">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plus(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806874" y="620688"/>
            <a:ext cx="7560840" cy="144655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altLang="zh-CN" sz="4400" dirty="0" smtClean="0"/>
              <a:t>4.</a:t>
            </a:r>
            <a:r>
              <a:rPr lang="zh-CN" altLang="en-US" sz="4400" dirty="0" smtClean="0"/>
              <a:t> </a:t>
            </a:r>
            <a:r>
              <a:rPr lang="zh-CN" altLang="en-US" sz="4400" dirty="0"/>
              <a:t>“练习指导”预设可能，而“练习评析”则警示失</a:t>
            </a:r>
            <a:r>
              <a:rPr lang="zh-CN" altLang="en-US" sz="4400" dirty="0">
                <a:hlinkClick r:id="rId3" action="ppaction://hlinkfile"/>
              </a:rPr>
              <a:t>误</a:t>
            </a:r>
            <a:r>
              <a:rPr lang="zh-CN" altLang="en-US" sz="4400" dirty="0"/>
              <a:t>。</a:t>
            </a:r>
          </a:p>
        </p:txBody>
      </p:sp>
      <p:sp>
        <p:nvSpPr>
          <p:cNvPr id="3" name="TextBox 2"/>
          <p:cNvSpPr txBox="1"/>
          <p:nvPr/>
        </p:nvSpPr>
        <p:spPr>
          <a:xfrm>
            <a:off x="806874" y="2708920"/>
            <a:ext cx="7560840" cy="144655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altLang="zh-CN" sz="4400" dirty="0" smtClean="0"/>
              <a:t>5.</a:t>
            </a:r>
            <a:r>
              <a:rPr lang="zh-CN" altLang="en-US" sz="4400" dirty="0" smtClean="0"/>
              <a:t> </a:t>
            </a:r>
            <a:r>
              <a:rPr lang="zh-CN" altLang="en-US" sz="4400" dirty="0"/>
              <a:t>“练习指导”旨在提醒，而“练习评析”则重在纠错。</a:t>
            </a:r>
          </a:p>
        </p:txBody>
      </p:sp>
      <p:sp>
        <p:nvSpPr>
          <p:cNvPr id="4" name="TextBox 3"/>
          <p:cNvSpPr txBox="1"/>
          <p:nvPr/>
        </p:nvSpPr>
        <p:spPr>
          <a:xfrm>
            <a:off x="827620" y="4869160"/>
            <a:ext cx="7560840" cy="144655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en-US" altLang="zh-CN" sz="4400" dirty="0" smtClean="0"/>
              <a:t>6.</a:t>
            </a:r>
            <a:r>
              <a:rPr lang="zh-CN" altLang="en-US" sz="4400" dirty="0" smtClean="0"/>
              <a:t> </a:t>
            </a:r>
            <a:r>
              <a:rPr lang="zh-CN" altLang="en-US" sz="4400" dirty="0"/>
              <a:t>“练习指导”呈现样式，而“练习评析”则</a:t>
            </a:r>
            <a:r>
              <a:rPr lang="zh-CN" altLang="en-US" sz="4400" dirty="0" smtClean="0"/>
              <a:t>探究原因。</a:t>
            </a:r>
            <a:endParaRPr lang="zh-CN" altLang="en-US" sz="4400" dirty="0"/>
          </a:p>
        </p:txBody>
      </p:sp>
    </p:spTree>
    <p:extLst>
      <p:ext uri="{BB962C8B-B14F-4D97-AF65-F5344CB8AC3E}">
        <p14:creationId xmlns:p14="http://schemas.microsoft.com/office/powerpoint/2010/main" val="3756710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out)">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extBox 1"/>
          <p:cNvSpPr txBox="1"/>
          <p:nvPr/>
        </p:nvSpPr>
        <p:spPr>
          <a:xfrm>
            <a:off x="1698358" y="836712"/>
            <a:ext cx="5616624" cy="520142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zh-CN" altLang="en-US" sz="16600" dirty="0" smtClean="0">
                <a:latin typeface="华文彩云" pitchFamily="2" charset="-122"/>
                <a:ea typeface="华文彩云" pitchFamily="2" charset="-122"/>
              </a:rPr>
              <a:t>谢谢大家！</a:t>
            </a:r>
            <a:endParaRPr lang="zh-CN" altLang="en-US" sz="16600" dirty="0">
              <a:latin typeface="华文彩云" pitchFamily="2" charset="-122"/>
              <a:ea typeface="华文彩云" pitchFamily="2" charset="-122"/>
            </a:endParaRPr>
          </a:p>
        </p:txBody>
      </p:sp>
    </p:spTree>
    <p:extLst>
      <p:ext uri="{BB962C8B-B14F-4D97-AF65-F5344CB8AC3E}">
        <p14:creationId xmlns:p14="http://schemas.microsoft.com/office/powerpoint/2010/main" val="3229237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1998</TotalTime>
  <Words>8699</Words>
  <Application>Microsoft Office PowerPoint</Application>
  <PresentationFormat>全屏显示(4:3)</PresentationFormat>
  <Paragraphs>335</Paragraphs>
  <Slides>92</Slides>
  <Notes>0</Notes>
  <HiddenSlides>0</HiddenSlides>
  <MMClips>0</MMClips>
  <ScaleCrop>false</ScaleCrop>
  <HeadingPairs>
    <vt:vector size="4" baseType="variant">
      <vt:variant>
        <vt:lpstr>主题</vt:lpstr>
      </vt:variant>
      <vt:variant>
        <vt:i4>1</vt:i4>
      </vt:variant>
      <vt:variant>
        <vt:lpstr>幻灯片标题</vt:lpstr>
      </vt:variant>
      <vt:variant>
        <vt:i4>92</vt:i4>
      </vt:variant>
    </vt:vector>
  </HeadingPairs>
  <TitlesOfParts>
    <vt:vector size="9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微软用户</cp:lastModifiedBy>
  <cp:revision>169</cp:revision>
  <cp:lastPrinted>2012-11-21T02:10:14Z</cp:lastPrinted>
  <dcterms:created xsi:type="dcterms:W3CDTF">2012-10-01T08:35:27Z</dcterms:created>
  <dcterms:modified xsi:type="dcterms:W3CDTF">2013-10-11T23:21:21Z</dcterms:modified>
</cp:coreProperties>
</file>